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89"/>
  </p:notesMasterIdLst>
  <p:handoutMasterIdLst>
    <p:handoutMasterId r:id="rId90"/>
  </p:handoutMasterIdLst>
  <p:sldIdLst>
    <p:sldId id="260" r:id="rId7"/>
    <p:sldId id="1489" r:id="rId8"/>
    <p:sldId id="1573" r:id="rId9"/>
    <p:sldId id="1247" r:id="rId10"/>
    <p:sldId id="1363" r:id="rId11"/>
    <p:sldId id="1362" r:id="rId12"/>
    <p:sldId id="1364" r:id="rId13"/>
    <p:sldId id="1245" r:id="rId14"/>
    <p:sldId id="1365" r:id="rId15"/>
    <p:sldId id="1366" r:id="rId16"/>
    <p:sldId id="1335" r:id="rId17"/>
    <p:sldId id="1572" r:id="rId18"/>
    <p:sldId id="1555" r:id="rId19"/>
    <p:sldId id="1130" r:id="rId20"/>
    <p:sldId id="1571" r:id="rId21"/>
    <p:sldId id="843" r:id="rId22"/>
    <p:sldId id="862" r:id="rId23"/>
    <p:sldId id="970" r:id="rId24"/>
    <p:sldId id="848" r:id="rId25"/>
    <p:sldId id="849" r:id="rId26"/>
    <p:sldId id="850" r:id="rId27"/>
    <p:sldId id="851" r:id="rId28"/>
    <p:sldId id="971" r:id="rId29"/>
    <p:sldId id="972" r:id="rId30"/>
    <p:sldId id="854" r:id="rId31"/>
    <p:sldId id="855" r:id="rId32"/>
    <p:sldId id="856" r:id="rId33"/>
    <p:sldId id="857" r:id="rId34"/>
    <p:sldId id="1556" r:id="rId35"/>
    <p:sldId id="1333" r:id="rId36"/>
    <p:sldId id="1334" r:id="rId37"/>
    <p:sldId id="1574" r:id="rId38"/>
    <p:sldId id="1135" r:id="rId39"/>
    <p:sldId id="988" r:id="rId40"/>
    <p:sldId id="1337" r:id="rId41"/>
    <p:sldId id="1148" r:id="rId42"/>
    <p:sldId id="1000" r:id="rId43"/>
    <p:sldId id="1301" r:id="rId44"/>
    <p:sldId id="1537" r:id="rId45"/>
    <p:sldId id="1302" r:id="rId46"/>
    <p:sldId id="1303" r:id="rId47"/>
    <p:sldId id="1158" r:id="rId48"/>
    <p:sldId id="1304" r:id="rId49"/>
    <p:sldId id="1305" r:id="rId50"/>
    <p:sldId id="1410" r:id="rId51"/>
    <p:sldId id="1533" r:id="rId52"/>
    <p:sldId id="1530" r:id="rId53"/>
    <p:sldId id="1162" r:id="rId54"/>
    <p:sldId id="1531" r:id="rId55"/>
    <p:sldId id="1575" r:id="rId56"/>
    <p:sldId id="1532" r:id="rId57"/>
    <p:sldId id="1168" r:id="rId58"/>
    <p:sldId id="1418" r:id="rId59"/>
    <p:sldId id="1576" r:id="rId60"/>
    <p:sldId id="1541" r:id="rId61"/>
    <p:sldId id="1419" r:id="rId62"/>
    <p:sldId id="1540" r:id="rId63"/>
    <p:sldId id="1424" r:id="rId64"/>
    <p:sldId id="1425" r:id="rId65"/>
    <p:sldId id="1542" r:id="rId66"/>
    <p:sldId id="1543" r:id="rId67"/>
    <p:sldId id="1311" r:id="rId68"/>
    <p:sldId id="1182" r:id="rId69"/>
    <p:sldId id="1361" r:id="rId70"/>
    <p:sldId id="1561" r:id="rId71"/>
    <p:sldId id="1184" r:id="rId72"/>
    <p:sldId id="1579" r:id="rId73"/>
    <p:sldId id="1580" r:id="rId74"/>
    <p:sldId id="1581" r:id="rId75"/>
    <p:sldId id="1185" r:id="rId76"/>
    <p:sldId id="1552" r:id="rId77"/>
    <p:sldId id="1578" r:id="rId78"/>
    <p:sldId id="1582" r:id="rId79"/>
    <p:sldId id="1320" r:id="rId80"/>
    <p:sldId id="1323" r:id="rId81"/>
    <p:sldId id="1324" r:id="rId82"/>
    <p:sldId id="1553" r:id="rId83"/>
    <p:sldId id="1509" r:id="rId84"/>
    <p:sldId id="1380" r:id="rId85"/>
    <p:sldId id="1043" r:id="rId86"/>
    <p:sldId id="1204" r:id="rId87"/>
    <p:sldId id="1045" r:id="rId88"/>
  </p:sldIdLst>
  <p:sldSz cx="12192000" cy="6858000"/>
  <p:notesSz cx="7099300" cy="10234613"/>
  <p:custDataLst>
    <p:tags r:id="rId9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A1A"/>
    <a:srgbClr val="FF8500"/>
    <a:srgbClr val="E5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80016-5C15-4422-9205-0317F610C0F3}" v="924" dt="2022-05-23T00:17:18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83" autoAdjust="0"/>
    <p:restoredTop sz="76145" autoAdjust="0"/>
  </p:normalViewPr>
  <p:slideViewPr>
    <p:cSldViewPr>
      <p:cViewPr varScale="1">
        <p:scale>
          <a:sx n="63" d="100"/>
          <a:sy n="63" d="100"/>
        </p:scale>
        <p:origin x="476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28" y="-114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tags" Target="tags/tag1.xml"/><Relationship Id="rId9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Example School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 at bank $ million</c:v>
                </c:pt>
              </c:strCache>
            </c:strRef>
          </c:tx>
          <c:spPr>
            <a:solidFill>
              <a:srgbClr val="7D1A1A"/>
            </a:solidFill>
            <a:ln>
              <a:solidFill>
                <a:srgbClr val="7D1A1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 actual</c:v>
                </c:pt>
                <c:pt idx="1">
                  <c:v>2019 actual</c:v>
                </c:pt>
                <c:pt idx="2">
                  <c:v>2020 actual</c:v>
                </c:pt>
                <c:pt idx="3">
                  <c:v>2021 actual</c:v>
                </c:pt>
                <c:pt idx="4">
                  <c:v>2022 budget</c:v>
                </c:pt>
                <c:pt idx="5">
                  <c:v>2023 budget</c:v>
                </c:pt>
                <c:pt idx="6">
                  <c:v>2024 budget</c:v>
                </c:pt>
                <c:pt idx="7">
                  <c:v>2025 budget</c:v>
                </c:pt>
              </c:strCache>
            </c:strRef>
          </c:cat>
          <c:val>
            <c:numRef>
              <c:f>Sheet1!$B$2:$B$9</c:f>
              <c:numCache>
                <c:formatCode>_-"$"* #,##0.0_-;\-"$"* #,##0.0_-;_-"$"* "-"??_-;_-@_-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2.7</c:v>
                </c:pt>
                <c:pt idx="4">
                  <c:v>5.2</c:v>
                </c:pt>
                <c:pt idx="5">
                  <c:v>4.7</c:v>
                </c:pt>
                <c:pt idx="6">
                  <c:v>3.7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3-4F2D-9608-A1D85B4F8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205008"/>
        <c:axId val="682205336"/>
      </c:barChart>
      <c:catAx>
        <c:axId val="6822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205336"/>
        <c:crosses val="autoZero"/>
        <c:auto val="1"/>
        <c:lblAlgn val="ctr"/>
        <c:lblOffset val="100"/>
        <c:noMultiLvlLbl val="0"/>
      </c:catAx>
      <c:valAx>
        <c:axId val="68220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* #,##0.0_-;\-&quot;$&quot;* #,##0.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2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343955934721"/>
          <c:y val="4.9400253617421896E-2"/>
          <c:w val="0.70719613025453365"/>
          <c:h val="0.912184967718273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Operating Margin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Sheet1!$B$2:$B$17</c:f>
              <c:numCache>
                <c:formatCode>0.00%</c:formatCode>
                <c:ptCount val="16"/>
                <c:pt idx="0">
                  <c:v>0.1469</c:v>
                </c:pt>
                <c:pt idx="1">
                  <c:v>9.8699999999999996E-2</c:v>
                </c:pt>
                <c:pt idx="2">
                  <c:v>7.6399999999999996E-2</c:v>
                </c:pt>
                <c:pt idx="3">
                  <c:v>-3.78E-2</c:v>
                </c:pt>
                <c:pt idx="4">
                  <c:v>0.183</c:v>
                </c:pt>
                <c:pt idx="5">
                  <c:v>0.13300000000000001</c:v>
                </c:pt>
                <c:pt idx="6">
                  <c:v>0.105</c:v>
                </c:pt>
                <c:pt idx="7">
                  <c:v>0.17399999999999999</c:v>
                </c:pt>
                <c:pt idx="8">
                  <c:v>0.1593</c:v>
                </c:pt>
                <c:pt idx="9">
                  <c:v>0.1893</c:v>
                </c:pt>
                <c:pt idx="10">
                  <c:v>0.14000000000000001</c:v>
                </c:pt>
                <c:pt idx="11">
                  <c:v>8.5000000000000006E-2</c:v>
                </c:pt>
                <c:pt idx="12">
                  <c:v>4.2999999999999997E-2</c:v>
                </c:pt>
                <c:pt idx="13">
                  <c:v>0.16</c:v>
                </c:pt>
                <c:pt idx="14">
                  <c:v>0.13100000000000001</c:v>
                </c:pt>
                <c:pt idx="15">
                  <c:v>0.20300000000000001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9E-42CE-B616-3F38FE7F4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303160"/>
        <c:axId val="48129884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Cover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4.03</c:v>
                </c:pt>
                <c:pt idx="1">
                  <c:v>3.29</c:v>
                </c:pt>
                <c:pt idx="2">
                  <c:v>2.66</c:v>
                </c:pt>
                <c:pt idx="3">
                  <c:v>-0.88</c:v>
                </c:pt>
                <c:pt idx="4">
                  <c:v>8.6</c:v>
                </c:pt>
                <c:pt idx="5">
                  <c:v>8.6</c:v>
                </c:pt>
                <c:pt idx="6">
                  <c:v>7</c:v>
                </c:pt>
                <c:pt idx="7">
                  <c:v>17.5</c:v>
                </c:pt>
                <c:pt idx="8">
                  <c:v>17</c:v>
                </c:pt>
                <c:pt idx="9">
                  <c:v>16.899999999999999</c:v>
                </c:pt>
                <c:pt idx="10">
                  <c:v>23</c:v>
                </c:pt>
                <c:pt idx="11">
                  <c:v>14.6</c:v>
                </c:pt>
                <c:pt idx="12">
                  <c:v>8</c:v>
                </c:pt>
                <c:pt idx="13">
                  <c:v>36.5</c:v>
                </c:pt>
                <c:pt idx="14">
                  <c:v>38.5</c:v>
                </c:pt>
                <c:pt idx="15">
                  <c:v>84.8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9E-42CE-B616-3F38FE7F4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302376"/>
        <c:axId val="481301592"/>
      </c:lineChart>
      <c:catAx>
        <c:axId val="481303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481298848"/>
        <c:crosses val="autoZero"/>
        <c:auto val="1"/>
        <c:lblAlgn val="ctr"/>
        <c:lblOffset val="100"/>
        <c:noMultiLvlLbl val="0"/>
      </c:catAx>
      <c:valAx>
        <c:axId val="481298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dirty="0">
                    <a:solidFill>
                      <a:srgbClr val="002060"/>
                    </a:solidFill>
                  </a:rPr>
                  <a:t>Net Operating Margin</a:t>
                </a:r>
              </a:p>
            </c:rich>
          </c:tx>
          <c:layout>
            <c:manualLayout>
              <c:xMode val="edge"/>
              <c:yMode val="edge"/>
              <c:x val="2.2278226395897532E-2"/>
              <c:y val="0.1568271699340525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481303160"/>
        <c:crosses val="autoZero"/>
        <c:crossBetween val="between"/>
      </c:valAx>
      <c:valAx>
        <c:axId val="4813015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dirty="0">
                    <a:solidFill>
                      <a:srgbClr val="FF0000"/>
                    </a:solidFill>
                  </a:rPr>
                  <a:t>Interest Cover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1302376"/>
        <c:crosses val="max"/>
        <c:crossBetween val="between"/>
      </c:valAx>
      <c:catAx>
        <c:axId val="481302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813015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sz="1800" baseline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6977" cy="512143"/>
          </a:xfrm>
          <a:prstGeom prst="rect">
            <a:avLst/>
          </a:prstGeom>
        </p:spPr>
        <p:txBody>
          <a:bodyPr vert="horz" lIns="95438" tIns="47718" rIns="95438" bIns="4771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51" y="2"/>
            <a:ext cx="3076976" cy="512143"/>
          </a:xfrm>
          <a:prstGeom prst="rect">
            <a:avLst/>
          </a:prstGeom>
        </p:spPr>
        <p:txBody>
          <a:bodyPr vert="horz" lIns="95438" tIns="47718" rIns="95438" bIns="47718" rtlCol="0"/>
          <a:lstStyle>
            <a:lvl1pPr algn="r">
              <a:defRPr sz="1300"/>
            </a:lvl1pPr>
          </a:lstStyle>
          <a:p>
            <a:fld id="{DFADA9D5-5C3C-4B1B-8062-0C7E79E69F51}" type="datetimeFigureOut">
              <a:rPr lang="en-AU" smtClean="0"/>
              <a:pPr/>
              <a:t>13/03/2024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720825"/>
            <a:ext cx="3076977" cy="512142"/>
          </a:xfrm>
          <a:prstGeom prst="rect">
            <a:avLst/>
          </a:prstGeom>
        </p:spPr>
        <p:txBody>
          <a:bodyPr vert="horz" lIns="95438" tIns="47718" rIns="95438" bIns="4771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51" y="9720825"/>
            <a:ext cx="3076976" cy="512142"/>
          </a:xfrm>
          <a:prstGeom prst="rect">
            <a:avLst/>
          </a:prstGeom>
        </p:spPr>
        <p:txBody>
          <a:bodyPr vert="horz" lIns="95438" tIns="47718" rIns="95438" bIns="47718" rtlCol="0" anchor="b"/>
          <a:lstStyle>
            <a:lvl1pPr algn="r">
              <a:defRPr sz="1300"/>
            </a:lvl1pPr>
          </a:lstStyle>
          <a:p>
            <a:fld id="{EC4B6838-485A-4D94-8175-AEAA9D80613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57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4" cy="511731"/>
          </a:xfrm>
          <a:prstGeom prst="rect">
            <a:avLst/>
          </a:prstGeom>
        </p:spPr>
        <p:txBody>
          <a:bodyPr vert="horz" lIns="95438" tIns="47718" rIns="95438" bIns="4771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4" cy="511731"/>
          </a:xfrm>
          <a:prstGeom prst="rect">
            <a:avLst/>
          </a:prstGeom>
        </p:spPr>
        <p:txBody>
          <a:bodyPr vert="horz" lIns="95438" tIns="47718" rIns="95438" bIns="47718" rtlCol="0"/>
          <a:lstStyle>
            <a:lvl1pPr algn="r">
              <a:defRPr sz="1300"/>
            </a:lvl1pPr>
          </a:lstStyle>
          <a:p>
            <a:fld id="{7388C905-5C81-4EF6-AEEC-86591E4AB5B2}" type="datetimeFigureOut">
              <a:rPr lang="en-AU" smtClean="0"/>
              <a:pPr/>
              <a:t>13/03/2024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8" tIns="47718" rIns="95438" bIns="4771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38" tIns="47718" rIns="95438" bIns="47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4" cy="511731"/>
          </a:xfrm>
          <a:prstGeom prst="rect">
            <a:avLst/>
          </a:prstGeom>
        </p:spPr>
        <p:txBody>
          <a:bodyPr vert="horz" lIns="95438" tIns="47718" rIns="95438" bIns="4771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5438" tIns="47718" rIns="95438" bIns="47718" rtlCol="0" anchor="b"/>
          <a:lstStyle>
            <a:lvl1pPr algn="r">
              <a:defRPr sz="1300"/>
            </a:lvl1pPr>
          </a:lstStyle>
          <a:p>
            <a:fld id="{518221A1-6103-4EF8-A7AE-9E11F438DC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40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79239">
              <a:defRPr/>
            </a:pPr>
            <a:fld id="{C44094EA-D538-43E7-9098-3865418E8F53}" type="slidenum">
              <a:rPr lang="en-AU" smtClean="0"/>
              <a:pPr defTabSz="979239">
                <a:defRPr/>
              </a:pPr>
              <a:t>1</a:t>
            </a:fld>
            <a:endParaRPr lang="en-AU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489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EEAEC-D89B-4D64-A961-F6038ACFBFFD}" type="slidenum">
              <a:rPr lang="en-AU"/>
              <a:pPr/>
              <a:t>28</a:t>
            </a:fld>
            <a:endParaRPr lang="en-AU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6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055D-6010-468A-9932-DAEBB3924A85}" type="slidenum">
              <a:rPr lang="en-AU"/>
              <a:pPr/>
              <a:t>32</a:t>
            </a:fld>
            <a:endParaRPr lang="en-AU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0525" y="0"/>
            <a:ext cx="3663950" cy="2062163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2419469"/>
            <a:ext cx="7149644" cy="779697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477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79082">
              <a:defRPr/>
            </a:pPr>
            <a:fld id="{9BB2AF93-1D02-4B6C-BA16-7E43A27B2D02}" type="slidenum">
              <a:rPr lang="en-AU" smtClean="0"/>
              <a:pPr defTabSz="979082">
                <a:defRPr/>
              </a:pPr>
              <a:t>33</a:t>
            </a:fld>
            <a:endParaRPr lang="en-AU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9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79245">
              <a:defRPr/>
            </a:pPr>
            <a:fld id="{A8D9E2B9-88DA-4F28-AC35-D919DDFC8827}" type="slidenum">
              <a:rPr lang="en-AU" smtClean="0"/>
              <a:pPr defTabSz="979245">
                <a:defRPr/>
              </a:pPr>
              <a:t>34</a:t>
            </a:fld>
            <a:endParaRPr lang="en-AU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4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2577D-9739-4500-9DB3-F9AAB8D4816A}" type="slidenum">
              <a:rPr lang="en-AU"/>
              <a:pPr/>
              <a:t>35</a:t>
            </a:fld>
            <a:endParaRPr lang="en-AU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0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7676">
              <a:defRPr/>
            </a:pPr>
            <a:fld id="{81EA176F-FFCE-4E8B-AD78-C69BCD0BB990}" type="slidenum">
              <a:rPr lang="en-AU" smtClean="0"/>
              <a:pPr defTabSz="937676">
                <a:defRPr/>
              </a:pPr>
              <a:t>36</a:t>
            </a:fld>
            <a:endParaRPr lang="en-AU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0"/>
            <a:ext cx="3630613" cy="20431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6200"/>
            <a:ext cx="6247324" cy="7723342"/>
          </a:xfrm>
          <a:noFill/>
          <a:ln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040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221A1-6103-4EF8-A7AE-9E11F438DC3C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704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5FDC3-56A5-46CC-BA8F-6D2E18E4ECE5}" type="slidenum">
              <a:rPr lang="en-AU"/>
              <a:pPr>
                <a:defRPr/>
              </a:pPr>
              <a:t>42</a:t>
            </a:fld>
            <a:endParaRPr lang="en-A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36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221A1-6103-4EF8-A7AE-9E11F438DC3C}" type="slidenum">
              <a:rPr lang="en-AU" smtClean="0"/>
              <a:pPr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175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221A1-6103-4EF8-A7AE-9E11F438DC3C}" type="slidenum">
              <a:rPr lang="en-AU" smtClean="0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00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022051">
              <a:defRPr/>
            </a:pPr>
            <a:fld id="{490895F6-FA13-4097-B324-531A66CFB68D}" type="slidenum">
              <a:rPr lang="en-AU" smtClean="0"/>
              <a:pPr defTabSz="1022051">
                <a:defRPr/>
              </a:pPr>
              <a:t>2</a:t>
            </a:fld>
            <a:endParaRPr lang="en-AU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4938" y="847725"/>
            <a:ext cx="7540626" cy="42418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18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7676">
              <a:defRPr/>
            </a:pPr>
            <a:fld id="{81EA176F-FFCE-4E8B-AD78-C69BCD0BB990}" type="slidenum">
              <a:rPr lang="en-AU" smtClean="0"/>
              <a:pPr defTabSz="937676">
                <a:defRPr/>
              </a:pPr>
              <a:t>48</a:t>
            </a:fld>
            <a:endParaRPr lang="en-AU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0"/>
            <a:ext cx="3630613" cy="20431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6200"/>
            <a:ext cx="6247324" cy="7723342"/>
          </a:xfrm>
          <a:noFill/>
          <a:ln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680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F03B0-410C-4640-A038-DB5420ADD5F8}" type="slidenum">
              <a:rPr lang="en-AU"/>
              <a:pPr/>
              <a:t>49</a:t>
            </a:fld>
            <a:endParaRPr lang="en-AU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775" y="788988"/>
            <a:ext cx="7005638" cy="3941762"/>
          </a:xfrm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F03B0-410C-4640-A038-DB5420ADD5F8}" type="slidenum">
              <a:rPr lang="en-AU"/>
              <a:pPr/>
              <a:t>50</a:t>
            </a:fld>
            <a:endParaRPr lang="en-AU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399213" cy="3600450"/>
          </a:xfrm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85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F03B0-410C-4640-A038-DB5420ADD5F8}" type="slidenum">
              <a:rPr lang="en-AU"/>
              <a:pPr/>
              <a:t>51</a:t>
            </a:fld>
            <a:endParaRPr lang="en-AU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775" y="788988"/>
            <a:ext cx="7005638" cy="3941762"/>
          </a:xfrm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6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7676">
              <a:defRPr/>
            </a:pPr>
            <a:fld id="{81EA176F-FFCE-4E8B-AD78-C69BCD0BB990}" type="slidenum">
              <a:rPr lang="en-AU" smtClean="0"/>
              <a:pPr defTabSz="937676">
                <a:defRPr/>
              </a:pPr>
              <a:t>52</a:t>
            </a:fld>
            <a:endParaRPr lang="en-AU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0"/>
            <a:ext cx="3630613" cy="20431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6200"/>
            <a:ext cx="6247324" cy="7723342"/>
          </a:xfrm>
          <a:noFill/>
          <a:ln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313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7525">
              <a:defRPr/>
            </a:pPr>
            <a:fld id="{7738E5E7-78F9-46C6-A49E-26E0FBE0B4F9}" type="slidenum">
              <a:rPr lang="en-AU" smtClean="0"/>
              <a:pPr defTabSz="937525">
                <a:defRPr/>
              </a:pPr>
              <a:t>53</a:t>
            </a:fld>
            <a:endParaRPr lang="en-AU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9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98002">
              <a:defRPr/>
            </a:pPr>
            <a:fld id="{4B873E25-A10C-4F42-8615-CB532431768B}" type="slidenum">
              <a:rPr lang="en-AU" smtClean="0"/>
              <a:pPr defTabSz="898002">
                <a:defRPr/>
              </a:pPr>
              <a:t>54</a:t>
            </a:fld>
            <a:endParaRPr lang="en-AU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1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98002">
              <a:defRPr/>
            </a:pPr>
            <a:fld id="{4B873E25-A10C-4F42-8615-CB532431768B}" type="slidenum">
              <a:rPr lang="en-AU" smtClean="0"/>
              <a:pPr defTabSz="898002">
                <a:defRPr/>
              </a:pPr>
              <a:t>55</a:t>
            </a:fld>
            <a:endParaRPr lang="en-AU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5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221A1-6103-4EF8-A7AE-9E11F438DC3C}" type="slidenum">
              <a:rPr lang="en-AU" smtClean="0"/>
              <a:pPr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676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AD055-A28E-41B3-AB33-93016F11FDE7}" type="slidenum">
              <a:rPr lang="en-AU"/>
              <a:pPr/>
              <a:t>58</a:t>
            </a:fld>
            <a:endParaRPr lang="en-AU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775" y="788988"/>
            <a:ext cx="7005638" cy="3941762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055D-6010-468A-9932-DAEBB3924A85}" type="slidenum">
              <a:rPr lang="en-AU"/>
              <a:pPr/>
              <a:t>3</a:t>
            </a:fld>
            <a:endParaRPr lang="en-AU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0525" y="0"/>
            <a:ext cx="3663950" cy="2062163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2419469"/>
            <a:ext cx="7149644" cy="779697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6494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AD055-A28E-41B3-AB33-93016F11FDE7}" type="slidenum">
              <a:rPr lang="en-AU"/>
              <a:pPr/>
              <a:t>59</a:t>
            </a:fld>
            <a:endParaRPr lang="en-AU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4950" y="788988"/>
            <a:ext cx="7011988" cy="3944937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3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221A1-6103-4EF8-A7AE-9E11F438DC3C}" type="slidenum">
              <a:rPr lang="en-AU" smtClean="0"/>
              <a:pPr/>
              <a:t>60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48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055D-6010-468A-9932-DAEBB3924A85}" type="slidenum">
              <a:rPr lang="en-AU"/>
              <a:pPr/>
              <a:t>63</a:t>
            </a:fld>
            <a:endParaRPr lang="en-AU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4638" y="0"/>
            <a:ext cx="3535362" cy="1989138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2332404"/>
            <a:ext cx="6783529" cy="751639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141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25210-779D-44C2-89C6-0BF1B2C4F641}" type="slidenum">
              <a:rPr lang="en-AU"/>
              <a:pPr/>
              <a:t>66</a:t>
            </a:fld>
            <a:endParaRPr lang="en-AU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0"/>
            <a:ext cx="3502025" cy="1970088"/>
          </a:xfrm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11272"/>
            <a:ext cx="5928416" cy="7447962"/>
          </a:xfrm>
        </p:spPr>
        <p:txBody>
          <a:bodyPr/>
          <a:lstStyle/>
          <a:p>
            <a:r>
              <a:rPr lang="en-US"/>
              <a:t>Show the 10 year strategic model in EXCEL at this point. Bring it up on screen and work through its features.</a:t>
            </a:r>
          </a:p>
          <a:p>
            <a:endParaRPr lang="en-US"/>
          </a:p>
          <a:p>
            <a:r>
              <a:rPr lang="en-US"/>
              <a:t>The 10 year model basically dollarises the strategic decisions made at board level.</a:t>
            </a:r>
          </a:p>
          <a:p>
            <a:endParaRPr lang="en-US"/>
          </a:p>
          <a:p>
            <a:r>
              <a:rPr lang="en-US"/>
              <a:t>Discuss each and run through an example.</a:t>
            </a:r>
          </a:p>
          <a:p>
            <a:endParaRPr lang="en-US"/>
          </a:p>
          <a:p>
            <a:r>
              <a:rPr lang="en-US"/>
              <a:t>Make sure all is consistent with strategy.</a:t>
            </a:r>
          </a:p>
          <a:p>
            <a:endParaRPr lang="en-US"/>
          </a:p>
          <a:p>
            <a:r>
              <a:rPr lang="en-US"/>
              <a:t>Not uncommon for me to ask a school board what numbers they expect/want to be in 5 years – they can’t answer.</a:t>
            </a:r>
          </a:p>
          <a:p>
            <a:endParaRPr lang="en-US"/>
          </a:p>
          <a:p>
            <a:r>
              <a:rPr lang="en-US"/>
              <a:t>Crucial question effects resources and borrowing. Ability to service borrowings (profitability) then becomes crucial.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222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055D-6010-468A-9932-DAEBB3924A85}" type="slidenum">
              <a:rPr lang="en-AU"/>
              <a:pPr/>
              <a:t>72</a:t>
            </a:fld>
            <a:endParaRPr lang="en-AU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0525" y="0"/>
            <a:ext cx="3663950" cy="2062163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2419469"/>
            <a:ext cx="7149644" cy="779697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565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055D-6010-468A-9932-DAEBB3924A85}" type="slidenum">
              <a:rPr lang="en-AU"/>
              <a:pPr/>
              <a:t>73</a:t>
            </a:fld>
            <a:endParaRPr lang="en-AU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0525" y="0"/>
            <a:ext cx="3663950" cy="2062163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2419469"/>
            <a:ext cx="7149644" cy="779697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4960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1A4AE-704C-4673-B735-43883716F42C}" type="slidenum">
              <a:rPr lang="en-AU"/>
              <a:pPr/>
              <a:t>79</a:t>
            </a:fld>
            <a:endParaRPr lang="en-AU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81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1A4AE-704C-4673-B735-43883716F42C}" type="slidenum">
              <a:rPr lang="en-AU"/>
              <a:pPr/>
              <a:t>80</a:t>
            </a:fld>
            <a:endParaRPr lang="en-AU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7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79239">
              <a:defRPr/>
            </a:pPr>
            <a:fld id="{5D2CCAEC-5FD7-44C4-B1B8-945E32C33392}" type="slidenum">
              <a:rPr lang="en-AU" smtClean="0"/>
              <a:pPr defTabSz="979239">
                <a:defRPr/>
              </a:pPr>
              <a:t>82</a:t>
            </a:fld>
            <a:endParaRPr lang="en-AU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055D-6010-468A-9932-DAEBB3924A85}" type="slidenum">
              <a:rPr lang="en-AU"/>
              <a:pPr/>
              <a:t>12</a:t>
            </a:fld>
            <a:endParaRPr lang="en-AU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0525" y="0"/>
            <a:ext cx="3663950" cy="2062163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2419469"/>
            <a:ext cx="7149644" cy="779697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66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7055D-6010-468A-9932-DAEBB3924A85}" type="slidenum">
              <a:rPr lang="en-AU"/>
              <a:pPr/>
              <a:t>16</a:t>
            </a:fld>
            <a:endParaRPr lang="en-AU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0525" y="0"/>
            <a:ext cx="3663950" cy="2062163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2419469"/>
            <a:ext cx="7149644" cy="7796972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36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BD8B8-1D6F-43CC-AF82-F86B7E5A8A0D}" type="slidenum">
              <a:rPr lang="en-AU"/>
              <a:pPr/>
              <a:t>21</a:t>
            </a:fld>
            <a:endParaRPr lang="en-AU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B832B-DFC1-4F71-88BC-501D4A6857D3}" type="slidenum">
              <a:rPr lang="en-AU"/>
              <a:pPr/>
              <a:t>25</a:t>
            </a:fld>
            <a:endParaRPr lang="en-AU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EB296-C8CF-4163-9529-A280F56D051B}" type="slidenum">
              <a:rPr lang="en-AU"/>
              <a:pPr/>
              <a:t>26</a:t>
            </a:fld>
            <a:endParaRPr lang="en-AU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03DFA-AC01-4A31-AC95-E482DFEB95A6}" type="slidenum">
              <a:rPr lang="en-AU"/>
              <a:pPr/>
              <a:t>27</a:t>
            </a:fld>
            <a:endParaRPr lang="en-AU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9A66-D34C-4095-8663-61FC37127005}" type="datetime1">
              <a:rPr lang="en-AU" smtClean="0"/>
              <a:t>13/03/2024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 cstate="print">
            <a:alphaModFix amt="1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2600" y="177800"/>
            <a:ext cx="11277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75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 txBox="1">
            <a:spLocks/>
          </p:cNvSpPr>
          <p:nvPr userDrawn="1"/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EDADE-FF7E-4B9C-BE3D-18D466C8F1C9}" type="slidenum">
              <a:rPr lang="en-AU" sz="1800" smtClean="0"/>
              <a:pPr/>
              <a:t>‹#›</a:t>
            </a:fld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776438822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9C28-A416-427E-A61E-A9183ECB0F35}" type="datetime1">
              <a:rPr lang="en-AU" smtClean="0"/>
              <a:t>13/03/2024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mersetEducationLogo_Mar0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512" y="6054292"/>
            <a:ext cx="1140733" cy="6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1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5" y="274638"/>
            <a:ext cx="4992555" cy="706090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04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16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260649"/>
            <a:ext cx="4605536" cy="65050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5" y="274638"/>
            <a:ext cx="4992555" cy="706090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9509" y="5517233"/>
            <a:ext cx="2844800" cy="365125"/>
          </a:xfrm>
          <a:prstGeom prst="rect">
            <a:avLst/>
          </a:prstGeom>
        </p:spPr>
        <p:txBody>
          <a:bodyPr/>
          <a:lstStyle/>
          <a:p>
            <a:fld id="{2FAE30A2-1AB1-46FD-98AA-551E9DC03CEE}" type="datetime1">
              <a:rPr lang="en-AU" smtClean="0"/>
              <a:t>13/03/2024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691" y="260648"/>
            <a:ext cx="8544949" cy="86895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72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mersetEducationLogo_Mar0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49" y="5877272"/>
            <a:ext cx="1716796" cy="791336"/>
          </a:xfrm>
          <a:prstGeom prst="rect">
            <a:avLst/>
          </a:prstGeom>
        </p:spPr>
      </p:pic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01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2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E346-61A4-4DFD-9DB6-5F23070E88BD}" type="datetime1">
              <a:rPr lang="en-AU" smtClean="0"/>
              <a:t>13/03/2024</a:t>
            </a:fld>
            <a:endParaRPr lang="en-AU" dirty="0"/>
          </a:p>
        </p:txBody>
      </p:sp>
      <p:pic>
        <p:nvPicPr>
          <p:cNvPr id="7" name="Picture 2090" descr="flyer heade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92" y="116633"/>
            <a:ext cx="11137237" cy="12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omersetEducationLogo_Mar09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229" y="6054328"/>
            <a:ext cx="1198827" cy="719328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064000" y="6248400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i="1" dirty="0">
                <a:solidFill>
                  <a:srgbClr val="7D1A1A"/>
                </a:solidFill>
              </a:rPr>
              <a:t>Govern with Confidence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376D8-5204-4D46-BB30-8214D69E1C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53" y="6154764"/>
            <a:ext cx="923295" cy="607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62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026" name="Picture 2" descr="Header 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1371" y="0"/>
            <a:ext cx="11329259" cy="12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omersetEducationLogo_Mar09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37" y="6088510"/>
            <a:ext cx="1198827" cy="702826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4064000" y="6248400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i="1" dirty="0">
                <a:solidFill>
                  <a:srgbClr val="7D1A1A"/>
                </a:solidFill>
              </a:rPr>
              <a:t>Govern with Confidence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/>
          <a:p>
            <a:fld id="{3B6EDADE-FF7E-4B9C-BE3D-18D466C8F1C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C52216-2DB4-4EF6-BF22-D290C2D0328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53" y="6154764"/>
            <a:ext cx="923295" cy="607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92" r:id="rId6"/>
    <p:sldLayoutId id="2147483694" r:id="rId7"/>
    <p:sldLayoutId id="2147483695" r:id="rId8"/>
    <p:sldLayoutId id="2147483696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ACE5-FB4E-4C7D-B72C-C44E9E51550F}" type="datetime1">
              <a:rPr lang="en-AU" smtClean="0"/>
              <a:t>13/03/2024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5711957" y="6492876"/>
            <a:ext cx="11988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EDADE-FF7E-4B9C-BE3D-18D466C8F1C9}" type="slidenum">
              <a:rPr lang="en-AU" sz="1800" smtClean="0"/>
              <a:pPr/>
              <a:t>‹#›</a:t>
            </a:fld>
            <a:endParaRPr lang="en-AU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59D17-2880-4DDC-BAD9-31D7D28FAC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53" y="6154764"/>
            <a:ext cx="995303" cy="607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9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somerseteducation.net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omerseteducation.ne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7408" y="1625670"/>
            <a:ext cx="9653352" cy="2163371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Victorian Registration and Qualifications Authority</a:t>
            </a:r>
            <a:br>
              <a:rPr lang="en-US" sz="28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Non-Government Schools </a:t>
            </a:r>
            <a:br>
              <a:rPr lang="en-US" sz="28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Practical Financial Management </a:t>
            </a:r>
            <a:br>
              <a:rPr lang="en-US" sz="28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dirty="0">
              <a:solidFill>
                <a:srgbClr val="7D1A1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83432" y="4001933"/>
            <a:ext cx="9437328" cy="108012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20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Video presentation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0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 May 2022 10am to 11am</a:t>
            </a: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H="1" flipV="1">
            <a:off x="767407" y="1772815"/>
            <a:ext cx="102971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en-AU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 flipH="1">
            <a:off x="983432" y="3789039"/>
            <a:ext cx="10081118" cy="65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897802" y="522920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D1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As a member of Chartered Accountants Australia and New Zealand Somerset Education participates in a national liability capping scheme. Accordingly our liability is limited by a scheme approved under professional standards legislation.</a:t>
            </a:r>
            <a:endParaRPr lang="en-US" sz="1400" dirty="0">
              <a:solidFill>
                <a:srgbClr val="7D1A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7DFCBE-1C10-BDF2-270B-43DB0ED86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8"/>
          <a:stretch/>
        </p:blipFill>
        <p:spPr>
          <a:xfrm>
            <a:off x="7686833" y="1484784"/>
            <a:ext cx="4485282" cy="31950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4682-A61E-7AA1-3D26-6C4EC1EA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6494512" cy="4785396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ea typeface="Calibri" panose="020F0502020204030204" pitchFamily="34" charset="0"/>
              </a:rPr>
              <a:t>The VRQA may also </a:t>
            </a:r>
            <a:r>
              <a:rPr lang="en-GB" sz="20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assess the financial capability </a:t>
            </a:r>
            <a:r>
              <a:rPr lang="en-GB" sz="2000" dirty="0">
                <a:effectLst/>
                <a:ea typeface="Calibri" panose="020F0502020204030204" pitchFamily="34" charset="0"/>
              </a:rPr>
              <a:t>of a registered school </a:t>
            </a:r>
          </a:p>
          <a:p>
            <a:r>
              <a:rPr lang="en-AU" sz="2000" dirty="0"/>
              <a:t>VRQA conduct periodic financial capability assessments</a:t>
            </a:r>
          </a:p>
          <a:p>
            <a:r>
              <a:rPr lang="en-GB" sz="2000" dirty="0"/>
              <a:t>Governance of a school must be structured to enable the effective development of the </a:t>
            </a:r>
            <a:r>
              <a:rPr lang="en-GB" sz="2000" dirty="0">
                <a:highlight>
                  <a:srgbClr val="FFFF00"/>
                </a:highlight>
              </a:rPr>
              <a:t>strategic direction </a:t>
            </a:r>
            <a:r>
              <a:rPr lang="en-GB" sz="2000" dirty="0"/>
              <a:t>of the school, effective </a:t>
            </a:r>
            <a:r>
              <a:rPr lang="en-GB" sz="2000" dirty="0">
                <a:highlight>
                  <a:srgbClr val="FFFF00"/>
                </a:highlight>
              </a:rPr>
              <a:t>management of the school’s finances </a:t>
            </a:r>
            <a:r>
              <a:rPr lang="en-GB" sz="2000" dirty="0"/>
              <a:t>and fulfilment of its legal obligations </a:t>
            </a:r>
          </a:p>
          <a:p>
            <a:r>
              <a:rPr lang="en-AU" sz="2000" dirty="0"/>
              <a:t>…… has in place strong governance and financial management, underpinned by arrangements where the governing body </a:t>
            </a:r>
            <a:r>
              <a:rPr lang="en-AU" sz="2000" dirty="0">
                <a:highlight>
                  <a:srgbClr val="FFFF00"/>
                </a:highlight>
              </a:rPr>
              <a:t>prepares and updates its business plan </a:t>
            </a:r>
            <a:r>
              <a:rPr lang="en-AU" sz="2000" dirty="0"/>
              <a:t>and </a:t>
            </a:r>
            <a:r>
              <a:rPr lang="en-AU" sz="2000" dirty="0">
                <a:highlight>
                  <a:srgbClr val="FFFF00"/>
                </a:highlight>
              </a:rPr>
              <a:t>annual budget</a:t>
            </a:r>
            <a:r>
              <a:rPr lang="en-AU" sz="2000" dirty="0"/>
              <a:t>, and </a:t>
            </a:r>
            <a:r>
              <a:rPr lang="en-AU" sz="2000" dirty="0">
                <a:highlight>
                  <a:srgbClr val="FFFF00"/>
                </a:highlight>
              </a:rPr>
              <a:t>monitors its financial position</a:t>
            </a:r>
          </a:p>
          <a:p>
            <a:r>
              <a:rPr lang="en-AU" sz="2000" dirty="0"/>
              <a:t>……. should cover </a:t>
            </a:r>
            <a:r>
              <a:rPr lang="en-AU" sz="2000" u="sng" dirty="0">
                <a:highlight>
                  <a:srgbClr val="FFFF00"/>
                </a:highlight>
              </a:rPr>
              <a:t>income</a:t>
            </a:r>
            <a:r>
              <a:rPr lang="en-AU" sz="2000" dirty="0">
                <a:highlight>
                  <a:srgbClr val="FFFF00"/>
                </a:highlight>
              </a:rPr>
              <a:t> and </a:t>
            </a:r>
            <a:r>
              <a:rPr lang="en-AU" sz="2000" u="sng" dirty="0">
                <a:highlight>
                  <a:srgbClr val="FFFF00"/>
                </a:highlight>
              </a:rPr>
              <a:t>expenditure</a:t>
            </a:r>
            <a:r>
              <a:rPr lang="en-AU" sz="2000" dirty="0">
                <a:highlight>
                  <a:srgbClr val="FFFF00"/>
                </a:highlight>
              </a:rPr>
              <a:t>, </a:t>
            </a:r>
            <a:r>
              <a:rPr lang="en-AU" sz="2000" u="sng" dirty="0">
                <a:highlight>
                  <a:srgbClr val="FFFF00"/>
                </a:highlight>
              </a:rPr>
              <a:t>balance sheet</a:t>
            </a:r>
            <a:r>
              <a:rPr lang="en-AU" sz="2000" dirty="0">
                <a:highlight>
                  <a:srgbClr val="FFFF00"/>
                </a:highlight>
              </a:rPr>
              <a:t>, </a:t>
            </a:r>
            <a:r>
              <a:rPr lang="en-AU" sz="2000" u="sng" dirty="0">
                <a:highlight>
                  <a:srgbClr val="FFFF00"/>
                </a:highlight>
              </a:rPr>
              <a:t>cash flow </a:t>
            </a:r>
            <a:r>
              <a:rPr lang="en-AU" sz="2000" dirty="0">
                <a:highlight>
                  <a:srgbClr val="FFFF00"/>
                </a:highlight>
              </a:rPr>
              <a:t>and </a:t>
            </a:r>
            <a:r>
              <a:rPr lang="en-AU" sz="2000" u="sng" dirty="0">
                <a:highlight>
                  <a:srgbClr val="FFFF00"/>
                </a:highlight>
              </a:rPr>
              <a:t>debtors</a:t>
            </a:r>
            <a:r>
              <a:rPr lang="en-AU" sz="2000" dirty="0">
                <a:highlight>
                  <a:srgbClr val="FFFF00"/>
                </a:highlight>
              </a:rPr>
              <a:t> and </a:t>
            </a:r>
            <a:r>
              <a:rPr lang="en-AU" sz="2000" u="sng" dirty="0">
                <a:highlight>
                  <a:srgbClr val="FFFF00"/>
                </a:highlight>
              </a:rPr>
              <a:t>creditors</a:t>
            </a:r>
            <a:r>
              <a:rPr lang="en-AU" sz="2000" dirty="0"/>
              <a:t>, to be considered at each meeting </a:t>
            </a:r>
          </a:p>
        </p:txBody>
      </p:sp>
    </p:spTree>
    <p:extLst>
      <p:ext uri="{BB962C8B-B14F-4D97-AF65-F5344CB8AC3E}">
        <p14:creationId xmlns:p14="http://schemas.microsoft.com/office/powerpoint/2010/main" val="26535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7970-38DE-4D3E-8896-1402EAA3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556" y="260648"/>
            <a:ext cx="9181020" cy="576064"/>
          </a:xfrm>
        </p:spPr>
        <p:txBody>
          <a:bodyPr/>
          <a:lstStyle/>
          <a:p>
            <a:r>
              <a:rPr lang="en-AU" dirty="0"/>
              <a:t>VRQA School Financial Capability Self Assessment tool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9BD3-4F6E-4019-8647-E3974FC1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83477"/>
            <a:ext cx="1144927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Information requested could include</a:t>
            </a:r>
            <a:endParaRPr lang="en-AU" dirty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List of members and board/directors including qualifications and experience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Details of related party transactions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Enrolment, fee, grant details including demographics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Insurance and legal matters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Audited financial statements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Past and current management accounts and working papers (bank reconciliations, debtors, creditors)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Copies of ATO client accounts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Copies of finance reports provided to the board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Strategic and business plan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5 year budgets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Loan details and facility limits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dirty="0"/>
              <a:t>VRQA may engage a contractor to prepare a financial viability assessment report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914AE-11A1-4BF2-9E2C-F2732EB0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FD4B4-515E-8F52-967E-D3EEE8CCE829}"/>
              </a:ext>
            </a:extLst>
          </p:cNvPr>
          <p:cNvSpPr/>
          <p:nvPr/>
        </p:nvSpPr>
        <p:spPr>
          <a:xfrm>
            <a:off x="1991544" y="2708920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1A1A"/>
                </a:solidFill>
              </a:rPr>
              <a:t>Sustainability research</a:t>
            </a:r>
          </a:p>
        </p:txBody>
      </p:sp>
    </p:spTree>
    <p:extLst>
      <p:ext uri="{BB962C8B-B14F-4D97-AF65-F5344CB8AC3E}">
        <p14:creationId xmlns:p14="http://schemas.microsoft.com/office/powerpoint/2010/main" val="1731601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2A63-C75B-4589-9183-D43A114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920" y="116632"/>
            <a:ext cx="7920880" cy="9361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Evolving Themes re School Financial Sustainability</a:t>
            </a:r>
            <a:br>
              <a:rPr lang="en-US" dirty="0"/>
            </a:br>
            <a:r>
              <a:rPr lang="en-US" sz="2400" dirty="0"/>
              <a:t>                                  (no particular order)</a:t>
            </a:r>
            <a:endParaRPr lang="en-AU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22F08-7ECC-4675-A453-63D7B906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279670"/>
            <a:ext cx="8003232" cy="557833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Financial (trend and comparative)</a:t>
            </a:r>
          </a:p>
          <a:p>
            <a:pPr lvl="1"/>
            <a:r>
              <a:rPr lang="en-US" dirty="0"/>
              <a:t>Operating surplus (profitability)</a:t>
            </a:r>
          </a:p>
          <a:p>
            <a:pPr lvl="1"/>
            <a:r>
              <a:rPr lang="en-US" dirty="0"/>
              <a:t>Cash reserves (buffer against financial shock) </a:t>
            </a:r>
          </a:p>
          <a:p>
            <a:pPr lvl="1"/>
            <a:r>
              <a:rPr lang="en-US" dirty="0"/>
              <a:t>Debt and debt servicing</a:t>
            </a:r>
          </a:p>
          <a:p>
            <a:pPr lvl="1"/>
            <a:r>
              <a:rPr lang="en-US" dirty="0"/>
              <a:t>Facilities (replacement/depreciation)</a:t>
            </a:r>
          </a:p>
          <a:p>
            <a:pPr lvl="1"/>
            <a:r>
              <a:rPr lang="en-US" dirty="0"/>
              <a:t>Revenue diversification</a:t>
            </a:r>
          </a:p>
          <a:p>
            <a:pPr lvl="1"/>
            <a:r>
              <a:rPr lang="en-US" dirty="0"/>
              <a:t>Staff and operating expenses – potential for savings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Non-financial</a:t>
            </a:r>
          </a:p>
          <a:p>
            <a:pPr lvl="1"/>
            <a:r>
              <a:rPr lang="en-US" sz="2900" dirty="0"/>
              <a:t>Enrolment - numbers and fee affordability</a:t>
            </a:r>
          </a:p>
          <a:p>
            <a:pPr lvl="1"/>
            <a:r>
              <a:rPr lang="en-US" sz="2900" dirty="0"/>
              <a:t>Outcomes - academic, discipline, resilience, wellbeing </a:t>
            </a:r>
          </a:p>
          <a:p>
            <a:pPr lvl="1"/>
            <a:r>
              <a:rPr lang="en-US" sz="2900" dirty="0"/>
              <a:t>Culture of board and staff - ability to adapt, engaging with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Leadership</a:t>
            </a:r>
          </a:p>
          <a:p>
            <a:pPr lvl="1"/>
            <a:r>
              <a:rPr lang="en-US" dirty="0"/>
              <a:t>Strategy development, sharing and measurement</a:t>
            </a:r>
          </a:p>
          <a:p>
            <a:pPr lvl="1"/>
            <a:r>
              <a:rPr lang="en-US" dirty="0"/>
              <a:t>Skill mix of board &amp; management + financial literacy</a:t>
            </a:r>
          </a:p>
          <a:p>
            <a:pPr lvl="1"/>
            <a:r>
              <a:rPr lang="en-US" dirty="0"/>
              <a:t>Stakeholder management- parent, government, banks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Budgeting, accounting, reporting</a:t>
            </a:r>
          </a:p>
          <a:p>
            <a:pPr lvl="2"/>
            <a:r>
              <a:rPr lang="en-US" dirty="0"/>
              <a:t>Multi-year budgeting</a:t>
            </a:r>
          </a:p>
          <a:p>
            <a:pPr lvl="2"/>
            <a:r>
              <a:rPr lang="en-US" dirty="0"/>
              <a:t>Timely and accurate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B76DB-6BAD-4288-9BE0-BA9E7C3B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13</a:t>
            </a:fld>
            <a:endParaRPr lang="en-A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34E0A1-B8CC-4E46-8FE4-D328F5E3819F}"/>
              </a:ext>
            </a:extLst>
          </p:cNvPr>
          <p:cNvGrpSpPr/>
          <p:nvPr/>
        </p:nvGrpSpPr>
        <p:grpSpPr>
          <a:xfrm rot="4268485">
            <a:off x="9246630" y="3978038"/>
            <a:ext cx="2357976" cy="2257610"/>
            <a:chOff x="6503782" y="2860146"/>
            <a:chExt cx="2689448" cy="2689448"/>
          </a:xfrm>
        </p:grpSpPr>
        <p:pic>
          <p:nvPicPr>
            <p:cNvPr id="6" name="Graphic 5" descr="Magnifying glass with solid fill">
              <a:extLst>
                <a:ext uri="{FF2B5EF4-FFF2-40B4-BE49-F238E27FC236}">
                  <a16:creationId xmlns:a16="http://schemas.microsoft.com/office/drawing/2014/main" id="{300F491D-9A45-4398-9E64-8F93C4532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03782" y="2860146"/>
              <a:ext cx="2689448" cy="26894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272C61-378B-4EE4-8434-0D0AC2451109}"/>
                </a:ext>
              </a:extLst>
            </p:cNvPr>
            <p:cNvSpPr txBox="1"/>
            <p:nvPr/>
          </p:nvSpPr>
          <p:spPr>
            <a:xfrm rot="17331515">
              <a:off x="6952641" y="3224193"/>
              <a:ext cx="1296143" cy="115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highlight>
                    <a:srgbClr val="FFFF00"/>
                  </a:highlight>
                </a:rPr>
                <a:t>Ultimately sustainability requires </a:t>
              </a:r>
            </a:p>
            <a:p>
              <a:r>
                <a:rPr lang="en-US" sz="1200" dirty="0">
                  <a:highlight>
                    <a:srgbClr val="FFFF00"/>
                  </a:highlight>
                </a:rPr>
                <a:t>financial capacity</a:t>
              </a:r>
              <a:endParaRPr lang="en-AU" sz="1200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B0A1FD-885F-484F-B449-FDCDAC21933B}"/>
              </a:ext>
            </a:extLst>
          </p:cNvPr>
          <p:cNvGrpSpPr/>
          <p:nvPr/>
        </p:nvGrpSpPr>
        <p:grpSpPr>
          <a:xfrm>
            <a:off x="7869285" y="1381446"/>
            <a:ext cx="2664296" cy="2191570"/>
            <a:chOff x="6345285" y="1381446"/>
            <a:chExt cx="2664296" cy="219157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0864482F-56BC-4509-86EA-508C2ED24AC2}"/>
                </a:ext>
              </a:extLst>
            </p:cNvPr>
            <p:cNvSpPr/>
            <p:nvPr/>
          </p:nvSpPr>
          <p:spPr>
            <a:xfrm>
              <a:off x="7209381" y="1381446"/>
              <a:ext cx="1800200" cy="1916121"/>
            </a:xfrm>
            <a:prstGeom prst="wedgeEllipseCallout">
              <a:avLst>
                <a:gd name="adj1" fmla="val -56356"/>
                <a:gd name="adj2" fmla="val 13147"/>
              </a:avLst>
            </a:prstGeom>
            <a:solidFill>
              <a:srgbClr val="7D1A1A"/>
            </a:solidFill>
            <a:ln>
              <a:solidFill>
                <a:srgbClr val="7D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Somerset Financial Survey for Schools </a:t>
              </a:r>
              <a:r>
                <a:rPr lang="en-US" dirty="0"/>
                <a:t>analyses this</a:t>
              </a:r>
              <a:endParaRPr lang="en-AU" dirty="0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B768EB94-EE46-4A9D-BA88-B16F82FF9BAB}"/>
                </a:ext>
              </a:extLst>
            </p:cNvPr>
            <p:cNvSpPr/>
            <p:nvPr/>
          </p:nvSpPr>
          <p:spPr>
            <a:xfrm>
              <a:off x="6345285" y="1656895"/>
              <a:ext cx="864096" cy="1916121"/>
            </a:xfrm>
            <a:prstGeom prst="rightBrace">
              <a:avLst/>
            </a:prstGeom>
            <a:ln w="25400">
              <a:solidFill>
                <a:srgbClr val="7D1A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709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6120680" cy="706090"/>
          </a:xfrm>
        </p:spPr>
        <p:txBody>
          <a:bodyPr/>
          <a:lstStyle/>
          <a:p>
            <a:r>
              <a:rPr lang="en-AU" dirty="0"/>
              <a:t>School is a reservoir of cash assets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3622-82CB-490C-B26C-F6B26480DC2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46" t="32054" r="17452" b="18223"/>
          <a:stretch/>
        </p:blipFill>
        <p:spPr bwMode="auto">
          <a:xfrm>
            <a:off x="2351584" y="1287801"/>
            <a:ext cx="756084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Arrow: Down 12"/>
          <p:cNvSpPr/>
          <p:nvPr/>
        </p:nvSpPr>
        <p:spPr>
          <a:xfrm>
            <a:off x="6119137" y="1361266"/>
            <a:ext cx="832435" cy="93610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Down 17"/>
          <p:cNvSpPr/>
          <p:nvPr/>
        </p:nvSpPr>
        <p:spPr>
          <a:xfrm rot="18045551">
            <a:off x="4364846" y="2699792"/>
            <a:ext cx="844978" cy="973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endParaRPr lang="en-A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Down 18"/>
          <p:cNvSpPr/>
          <p:nvPr/>
        </p:nvSpPr>
        <p:spPr>
          <a:xfrm rot="2775749">
            <a:off x="8172606" y="2426587"/>
            <a:ext cx="862103" cy="107798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rrow: Down 21"/>
          <p:cNvSpPr/>
          <p:nvPr/>
        </p:nvSpPr>
        <p:spPr>
          <a:xfrm rot="2215364">
            <a:off x="5756919" y="4465103"/>
            <a:ext cx="846216" cy="1069286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Reinvest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Down 22"/>
          <p:cNvSpPr/>
          <p:nvPr/>
        </p:nvSpPr>
        <p:spPr>
          <a:xfrm rot="19633769">
            <a:off x="6831760" y="4494419"/>
            <a:ext cx="875058" cy="978177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3ADF4-32BA-41C5-A702-AD65251AAB73}"/>
              </a:ext>
            </a:extLst>
          </p:cNvPr>
          <p:cNvSpPr txBox="1"/>
          <p:nvPr/>
        </p:nvSpPr>
        <p:spPr>
          <a:xfrm>
            <a:off x="6023993" y="3016969"/>
            <a:ext cx="163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Surplus fills the reservoir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9DBD30-126F-4916-966F-229496DE13C9}"/>
              </a:ext>
            </a:extLst>
          </p:cNvPr>
          <p:cNvSpPr txBox="1"/>
          <p:nvPr/>
        </p:nvSpPr>
        <p:spPr>
          <a:xfrm>
            <a:off x="6119137" y="5394330"/>
            <a:ext cx="163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Drains the reservoir</a:t>
            </a:r>
          </a:p>
        </p:txBody>
      </p:sp>
    </p:spTree>
    <p:extLst>
      <p:ext uri="{BB962C8B-B14F-4D97-AF65-F5344CB8AC3E}">
        <p14:creationId xmlns:p14="http://schemas.microsoft.com/office/powerpoint/2010/main" val="42891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  <p:bldP spid="23" grpId="0" animBg="1"/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1D70-08C6-4142-BE92-1817D55F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178940"/>
            <a:ext cx="8568952" cy="873796"/>
          </a:xfrm>
        </p:spPr>
        <p:txBody>
          <a:bodyPr/>
          <a:lstStyle/>
          <a:p>
            <a:r>
              <a:rPr lang="en-AU" dirty="0"/>
              <a:t>Why Parents Choose Independent Schools</a:t>
            </a:r>
            <a:br>
              <a:rPr lang="en-AU" dirty="0"/>
            </a:br>
            <a:r>
              <a:rPr lang="en-AU" sz="2000" dirty="0"/>
              <a:t>Independent Schools Australia, revised 2021(collections started in 2006)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8B020-348A-4147-95A2-DA41CCB3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0AA17-40E6-4D30-92FB-63656BB0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72" y="1365946"/>
            <a:ext cx="6126832" cy="2658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4E35AA-AA47-4EF7-A0DE-3DB768C1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852" y="4221088"/>
            <a:ext cx="4000500" cy="179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851127-1F7F-4B80-85CC-E183A2DF1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650" y="3671057"/>
            <a:ext cx="4038600" cy="25812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35B5FBA-CBCF-44EA-AB57-8D1DE2A2962B}"/>
              </a:ext>
            </a:extLst>
          </p:cNvPr>
          <p:cNvSpPr/>
          <p:nvPr/>
        </p:nvSpPr>
        <p:spPr>
          <a:xfrm>
            <a:off x="5602718" y="2449116"/>
            <a:ext cx="648072" cy="908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194462-78EE-4702-A9F6-74CFE825A6FD}"/>
              </a:ext>
            </a:extLst>
          </p:cNvPr>
          <p:cNvSpPr/>
          <p:nvPr/>
        </p:nvSpPr>
        <p:spPr>
          <a:xfrm>
            <a:off x="6352250" y="2449115"/>
            <a:ext cx="648072" cy="908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8FA6CB-5764-40C1-A8B4-D79C3588DEB6}"/>
              </a:ext>
            </a:extLst>
          </p:cNvPr>
          <p:cNvSpPr/>
          <p:nvPr/>
        </p:nvSpPr>
        <p:spPr>
          <a:xfrm>
            <a:off x="7908504" y="1323779"/>
            <a:ext cx="2579984" cy="1649260"/>
          </a:xfrm>
          <a:prstGeom prst="rect">
            <a:avLst/>
          </a:prstGeom>
          <a:solidFill>
            <a:srgbClr val="5DAF71"/>
          </a:solidFill>
          <a:ln>
            <a:solidFill>
              <a:srgbClr val="5DA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/>
              <a:t>Independent Schools Queensland </a:t>
            </a:r>
          </a:p>
          <a:p>
            <a:r>
              <a:rPr lang="en-AU" sz="1200" i="1" dirty="0"/>
              <a:t>What Parents Want survey 2021</a:t>
            </a:r>
          </a:p>
          <a:p>
            <a:endParaRPr lang="en-AU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70% parents said their decision based/highly influenced by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53% said choice totally or highly influenced by child’s opinion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Parents value meeting 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9DA440-432C-4968-9C56-61FB7658D6B0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888088" y="2148410"/>
            <a:ext cx="1020416" cy="344487"/>
          </a:xfrm>
          <a:prstGeom prst="straightConnector1">
            <a:avLst/>
          </a:prstGeom>
          <a:ln w="28575">
            <a:solidFill>
              <a:srgbClr val="5DAF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81029CB-D6C1-40DC-AD52-E207775962A1}"/>
              </a:ext>
            </a:extLst>
          </p:cNvPr>
          <p:cNvSpPr/>
          <p:nvPr/>
        </p:nvSpPr>
        <p:spPr>
          <a:xfrm>
            <a:off x="1559497" y="5148253"/>
            <a:ext cx="4104455" cy="57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185479-3D4D-4106-A041-B68B1FF4E009}"/>
              </a:ext>
            </a:extLst>
          </p:cNvPr>
          <p:cNvCxnSpPr>
            <a:cxnSpLocks/>
          </p:cNvCxnSpPr>
          <p:nvPr/>
        </p:nvCxnSpPr>
        <p:spPr>
          <a:xfrm>
            <a:off x="5231904" y="3168342"/>
            <a:ext cx="826448" cy="9087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16053D-DE5A-45EF-94CF-CC31D660069A}"/>
              </a:ext>
            </a:extLst>
          </p:cNvPr>
          <p:cNvCxnSpPr>
            <a:cxnSpLocks/>
          </p:cNvCxnSpPr>
          <p:nvPr/>
        </p:nvCxnSpPr>
        <p:spPr>
          <a:xfrm flipH="1">
            <a:off x="7248129" y="3301731"/>
            <a:ext cx="80313" cy="3668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0A580B-F596-73D3-1C51-25F3E39B44C9}"/>
              </a:ext>
            </a:extLst>
          </p:cNvPr>
          <p:cNvCxnSpPr>
            <a:cxnSpLocks/>
          </p:cNvCxnSpPr>
          <p:nvPr/>
        </p:nvCxnSpPr>
        <p:spPr>
          <a:xfrm flipH="1">
            <a:off x="5231904" y="2852936"/>
            <a:ext cx="4464496" cy="2349984"/>
          </a:xfrm>
          <a:prstGeom prst="straightConnector1">
            <a:avLst/>
          </a:prstGeom>
          <a:ln w="28575">
            <a:solidFill>
              <a:srgbClr val="5DAF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07BC84-A5CE-596D-0CAC-0B87CEF91B26}"/>
              </a:ext>
            </a:extLst>
          </p:cNvPr>
          <p:cNvSpPr/>
          <p:nvPr/>
        </p:nvSpPr>
        <p:spPr>
          <a:xfrm>
            <a:off x="2321808" y="2708920"/>
            <a:ext cx="1656184" cy="144016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0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FD4B4-515E-8F52-967E-D3EEE8CCE829}"/>
              </a:ext>
            </a:extLst>
          </p:cNvPr>
          <p:cNvSpPr/>
          <p:nvPr/>
        </p:nvSpPr>
        <p:spPr>
          <a:xfrm>
            <a:off x="1991544" y="2708920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1A1A"/>
                </a:solidFill>
              </a:rPr>
              <a:t>The language of Money</a:t>
            </a:r>
          </a:p>
        </p:txBody>
      </p:sp>
    </p:spTree>
    <p:extLst>
      <p:ext uri="{BB962C8B-B14F-4D97-AF65-F5344CB8AC3E}">
        <p14:creationId xmlns:p14="http://schemas.microsoft.com/office/powerpoint/2010/main" val="18439769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5760640" cy="706090"/>
          </a:xfrm>
        </p:spPr>
        <p:txBody>
          <a:bodyPr/>
          <a:lstStyle/>
          <a:p>
            <a:r>
              <a:rPr lang="en-AU" dirty="0"/>
              <a:t>The language of Money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91544" y="1412777"/>
            <a:ext cx="8229600" cy="381642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Story of financial information – told in dollars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Same for 500 years (Luca </a:t>
            </a:r>
            <a:r>
              <a:rPr lang="en-AU" sz="2400" dirty="0" err="1"/>
              <a:t>Pacioli</a:t>
            </a:r>
            <a:r>
              <a:rPr lang="en-AU" sz="24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A representation of the story – not necessarily the actual story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Different ways to tell the story (don’t be fooled)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Cost -v- Market value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Cash -v- Accrual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Summarises raw data into a logical format</a:t>
            </a:r>
          </a:p>
          <a:p>
            <a:pPr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279577" y="5157192"/>
            <a:ext cx="7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9816" y="5157192"/>
            <a:ext cx="17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2104" y="5229200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Informed Decisions</a:t>
            </a:r>
          </a:p>
        </p:txBody>
      </p:sp>
      <p:sp>
        <p:nvSpPr>
          <p:cNvPr id="12" name="Curved Up Arrow 11"/>
          <p:cNvSpPr/>
          <p:nvPr/>
        </p:nvSpPr>
        <p:spPr bwMode="auto">
          <a:xfrm>
            <a:off x="2508740" y="5562600"/>
            <a:ext cx="2602523" cy="685800"/>
          </a:xfrm>
          <a:prstGeom prst="curved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b="1" noProof="1">
              <a:latin typeface="Times New Roman" pitchFamily="18" charset="0"/>
            </a:endParaRPr>
          </a:p>
        </p:txBody>
      </p:sp>
      <p:sp>
        <p:nvSpPr>
          <p:cNvPr id="13" name="Curved Up Arrow 12"/>
          <p:cNvSpPr/>
          <p:nvPr/>
        </p:nvSpPr>
        <p:spPr bwMode="auto">
          <a:xfrm>
            <a:off x="5392616" y="5562600"/>
            <a:ext cx="2602523" cy="685800"/>
          </a:xfrm>
          <a:prstGeom prst="curved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b="1" noProof="1">
              <a:latin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8487508" y="4191000"/>
            <a:ext cx="2000980" cy="838200"/>
          </a:xfrm>
          <a:prstGeom prst="cloudCallou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400" b="1" noProof="1">
                <a:solidFill>
                  <a:schemeClr val="bg1"/>
                </a:solidFill>
                <a:latin typeface="Times New Roman" pitchFamily="18" charset="0"/>
              </a:rPr>
              <a:t>Fiduciary Responsibility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78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7416824" cy="706090"/>
          </a:xfrm>
        </p:spPr>
        <p:txBody>
          <a:bodyPr/>
          <a:lstStyle/>
          <a:p>
            <a:r>
              <a:rPr lang="en-AU" dirty="0"/>
              <a:t>Communicating Financial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600" y="1412776"/>
            <a:ext cx="7737230" cy="4910584"/>
          </a:xfrm>
        </p:spPr>
        <p:txBody>
          <a:bodyPr>
            <a:normAutofit fontScale="925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dirty="0"/>
              <a:t>Most common reports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b="1" dirty="0"/>
              <a:t>Statement of Profit and Loss and other Comprehensive Income</a:t>
            </a:r>
            <a:r>
              <a:rPr lang="en-AU" dirty="0"/>
              <a:t> </a:t>
            </a:r>
            <a:r>
              <a:rPr lang="en-AU" u="sng" dirty="0"/>
              <a:t>or</a:t>
            </a:r>
            <a:r>
              <a:rPr lang="en-AU" dirty="0"/>
              <a:t> Income Statement </a:t>
            </a:r>
            <a:r>
              <a:rPr lang="en-AU" u="sng" dirty="0"/>
              <a:t>or</a:t>
            </a:r>
            <a:r>
              <a:rPr lang="en-AU" dirty="0"/>
              <a:t> Profit &amp; Loss (same thing!)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b="1" dirty="0"/>
              <a:t>Statement of Financial Position </a:t>
            </a:r>
            <a:r>
              <a:rPr lang="en-AU" dirty="0"/>
              <a:t>(Balance sheet)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b="1" dirty="0"/>
              <a:t>Statement of Cash Flows</a:t>
            </a:r>
            <a:r>
              <a:rPr lang="en-AU" dirty="0"/>
              <a:t> (removes non-cash accounting adjustments)</a:t>
            </a:r>
          </a:p>
          <a:p>
            <a:pPr lvl="1">
              <a:spcBef>
                <a:spcPts val="0"/>
              </a:spcBef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57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 imag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41000" contrast="2000"/>
          </a:blip>
          <a:srcRect l="10001" t="5125" r="16623" b="2062"/>
          <a:stretch>
            <a:fillRect/>
          </a:stretch>
        </p:blipFill>
        <p:spPr>
          <a:xfrm>
            <a:off x="1524001" y="0"/>
            <a:ext cx="9153236" cy="6867236"/>
          </a:xfrm>
          <a:prstGeom prst="rect">
            <a:avLst/>
          </a:prstGeom>
        </p:spPr>
      </p:pic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7632848" cy="706090"/>
          </a:xfrm>
        </p:spPr>
        <p:txBody>
          <a:bodyPr/>
          <a:lstStyle/>
          <a:p>
            <a:pPr eaLnBrk="1" hangingPunct="1"/>
            <a:r>
              <a:rPr lang="en-AU" sz="5400" b="1" spc="50" dirty="0">
                <a:ln w="11430"/>
                <a:solidFill>
                  <a:srgbClr val="7D1A1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The Players on the Field</a:t>
            </a:r>
          </a:p>
        </p:txBody>
      </p:sp>
      <p:cxnSp>
        <p:nvCxnSpPr>
          <p:cNvPr id="76804" name="Straight Connector 10"/>
          <p:cNvCxnSpPr>
            <a:cxnSpLocks noChangeShapeType="1"/>
          </p:cNvCxnSpPr>
          <p:nvPr/>
        </p:nvCxnSpPr>
        <p:spPr bwMode="auto">
          <a:xfrm>
            <a:off x="1524001" y="3276600"/>
            <a:ext cx="8193089" cy="0"/>
          </a:xfrm>
          <a:prstGeom prst="line">
            <a:avLst/>
          </a:prstGeom>
          <a:noFill/>
          <a:ln w="38100" algn="ctr">
            <a:solidFill>
              <a:srgbClr val="8F001C"/>
            </a:solidFill>
            <a:round/>
            <a:headEnd/>
            <a:tailEnd/>
          </a:ln>
        </p:spPr>
      </p:cxnSp>
      <p:sp>
        <p:nvSpPr>
          <p:cNvPr id="17" name="Rectangle 16"/>
          <p:cNvSpPr/>
          <p:nvPr/>
        </p:nvSpPr>
        <p:spPr>
          <a:xfrm>
            <a:off x="2324366" y="1636222"/>
            <a:ext cx="73927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Statement of Financial Position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Your World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5561" y="4089402"/>
            <a:ext cx="828354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Statement of Comprehensive Income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Playing the game with the outside World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14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7808" y="119198"/>
            <a:ext cx="5328592" cy="1581611"/>
          </a:xfrm>
        </p:spPr>
        <p:txBody>
          <a:bodyPr/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John Somerset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sz="2800" dirty="0">
                <a:solidFill>
                  <a:schemeClr val="bg1"/>
                </a:solidFill>
              </a:rPr>
              <a:t>Analysing schools for 27 years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392" y="1412776"/>
            <a:ext cx="5328592" cy="446449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</a:pPr>
            <a:r>
              <a:rPr lang="en-AU" sz="1600" b="1" dirty="0">
                <a:solidFill>
                  <a:schemeClr val="tx1"/>
                </a:solidFill>
              </a:rPr>
              <a:t>Qualifications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Master of Business (Research) QUT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Graduate Diploma Company Directors Course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Certificate IV in Workplace Training and Assessment 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Graduate Diploma in Applied Finance and Investment  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Professional Year Institute of Chartered Accountants 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Bachelor of Commerce University of Queensland </a:t>
            </a:r>
          </a:p>
          <a:p>
            <a:pPr marL="342900" indent="-342900" algn="l">
              <a:lnSpc>
                <a:spcPct val="90000"/>
              </a:lnSpc>
            </a:pPr>
            <a:r>
              <a:rPr lang="en-AU" sz="1600" b="1" dirty="0">
                <a:solidFill>
                  <a:schemeClr val="tx1"/>
                </a:solidFill>
              </a:rPr>
              <a:t>Accreditations/Memberships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Graduate - Australian Institute of Company 		     Directors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Fellow - Financial Services Institute of Australasia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>
                <a:solidFill>
                  <a:schemeClr val="tx1"/>
                </a:solidFill>
              </a:rPr>
              <a:t>Fellow - Chartered Accountants Australia and New Zealand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879976" y="1396799"/>
            <a:ext cx="5832648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sz="1600" b="1" dirty="0"/>
              <a:t>Core Expertise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Chartered accounting – </a:t>
            </a:r>
            <a:r>
              <a:rPr lang="en-AU" sz="1400" b="1" dirty="0"/>
              <a:t>36 years 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Accounting, taxation, business advisory</a:t>
            </a:r>
          </a:p>
          <a:p>
            <a:pPr fontAlgn="base">
              <a:lnSpc>
                <a:spcPct val="6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Benchmarking and financial analysis of schools (</a:t>
            </a:r>
            <a:r>
              <a:rPr lang="en-AU" sz="1400" b="1" dirty="0"/>
              <a:t>27 years</a:t>
            </a:r>
            <a:r>
              <a:rPr lang="en-AU" sz="1400" dirty="0"/>
              <a:t>)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Corporate governance of schools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Financial viability and sustainability of schools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Budgeting ,board reporting and analytics</a:t>
            </a:r>
          </a:p>
          <a:p>
            <a:pPr fontAlgn="base">
              <a:spcAft>
                <a:spcPct val="50000"/>
              </a:spcAft>
              <a:buNone/>
            </a:pPr>
            <a:r>
              <a:rPr lang="en-AU" sz="1600" b="1" dirty="0"/>
              <a:t>Appointments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Riverside Christian College (2021 -        )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St Stephen’s College (2004 - 2020) – </a:t>
            </a:r>
            <a:r>
              <a:rPr lang="en-AU" sz="1400" b="1" dirty="0"/>
              <a:t>16 years</a:t>
            </a:r>
          </a:p>
          <a:p>
            <a:pPr lvl="1"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AU" sz="1300" dirty="0"/>
              <a:t>Director, Chair Finance, Audit and Compliance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Independent Schools Council of Australia – </a:t>
            </a:r>
            <a:r>
              <a:rPr lang="en-AU" sz="1400" b="1" dirty="0"/>
              <a:t>7 years</a:t>
            </a:r>
          </a:p>
          <a:p>
            <a:pPr lvl="1"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AU" sz="1300" dirty="0"/>
              <a:t>Director 2011 - 2018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Independent Schools Queensland - </a:t>
            </a:r>
            <a:r>
              <a:rPr lang="en-AU" sz="1400" b="1" dirty="0"/>
              <a:t>18 years</a:t>
            </a:r>
          </a:p>
          <a:p>
            <a:pPr lvl="1"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AU" sz="1300" dirty="0"/>
              <a:t>Chair 2011 – 2018, Treasurer 2001 - 2011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St Paul’s School Foundation (Chair 2006 to 2008)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r>
              <a:rPr lang="en-AU" sz="1400" dirty="0"/>
              <a:t>St Paul’s School (2000 – 2008) – </a:t>
            </a:r>
            <a:r>
              <a:rPr lang="en-AU" sz="1400" b="1" dirty="0"/>
              <a:t>8 years</a:t>
            </a:r>
          </a:p>
          <a:p>
            <a:pPr lvl="1"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AU" sz="1300" dirty="0"/>
              <a:t>Council and Finance 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 2" pitchFamily="18" charset="2"/>
              <a:buChar char=""/>
            </a:pPr>
            <a:endParaRPr lang="en-AU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123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1524000" y="3573016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F001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351585" y="332656"/>
            <a:ext cx="70475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Statement of Financial Position - Your World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3573016"/>
            <a:ext cx="9197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F001C"/>
                </a:solidFill>
              </a:rPr>
              <a:t>Income Statement - </a:t>
            </a: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F001C"/>
                </a:solidFill>
              </a:rPr>
              <a:t>Where you play the game with the World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8F001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847528" y="1268760"/>
            <a:ext cx="8458200" cy="2232248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A “picture” at a </a:t>
            </a:r>
            <a:r>
              <a:rPr lang="en-US" sz="2000" u="sng" kern="0" dirty="0"/>
              <a:t>point</a:t>
            </a:r>
            <a:r>
              <a:rPr lang="en-US" sz="2000" kern="0" dirty="0"/>
              <a:t> in time.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000" kern="0" dirty="0"/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What you 	</a:t>
            </a:r>
            <a:r>
              <a:rPr lang="en-US" sz="2000" b="1" u="sng" kern="0" dirty="0"/>
              <a:t>Own</a:t>
            </a:r>
            <a:r>
              <a:rPr lang="en-US" sz="2000" kern="0" dirty="0"/>
              <a:t> 		</a:t>
            </a:r>
            <a:r>
              <a:rPr lang="en-US" sz="2000" b="1" kern="0" dirty="0"/>
              <a:t>Assets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u="sng" kern="0" dirty="0"/>
              <a:t>Less</a:t>
            </a:r>
            <a:r>
              <a:rPr lang="en-US" sz="2000" kern="0" dirty="0"/>
              <a:t>				-</a:t>
            </a:r>
            <a:endParaRPr lang="en-US" sz="2000" u="sng" kern="0" dirty="0"/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What you 	</a:t>
            </a:r>
            <a:r>
              <a:rPr lang="en-US" sz="2000" b="1" u="sng" kern="0" dirty="0"/>
              <a:t>Owe</a:t>
            </a:r>
            <a:r>
              <a:rPr lang="en-US" sz="2000" kern="0" dirty="0"/>
              <a:t>		</a:t>
            </a:r>
            <a:r>
              <a:rPr lang="en-US" sz="2000" b="1" kern="0" dirty="0"/>
              <a:t>Liabilities</a:t>
            </a:r>
            <a:r>
              <a:rPr lang="en-US" sz="2000" kern="0" dirty="0"/>
              <a:t> (debts)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/>
              <a:t>Equals</a:t>
            </a:r>
            <a:r>
              <a:rPr lang="en-US" sz="2000" kern="0" dirty="0"/>
              <a:t>				=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What you are 	</a:t>
            </a:r>
            <a:r>
              <a:rPr lang="en-US" sz="2000" b="1" u="sng" kern="0" dirty="0"/>
              <a:t>Worth</a:t>
            </a:r>
            <a:r>
              <a:rPr lang="en-US" sz="2000" kern="0" dirty="0"/>
              <a:t>		</a:t>
            </a:r>
            <a:r>
              <a:rPr lang="en-US" sz="2000" b="1" kern="0" dirty="0"/>
              <a:t>Equity</a:t>
            </a:r>
            <a:r>
              <a:rPr lang="en-US" sz="2000" kern="0" dirty="0"/>
              <a:t> (Retained Earnings)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121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7776864" cy="706090"/>
          </a:xfrm>
        </p:spPr>
        <p:txBody>
          <a:bodyPr/>
          <a:lstStyle/>
          <a:p>
            <a:r>
              <a:rPr lang="en-US" dirty="0"/>
              <a:t>Financial Position – A “picture” at a point in time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512" y="1524000"/>
            <a:ext cx="8964488" cy="4597400"/>
          </a:xfrm>
        </p:spPr>
        <p:txBody>
          <a:bodyPr>
            <a:noAutofit/>
          </a:bodyPr>
          <a:lstStyle/>
          <a:p>
            <a:r>
              <a:rPr lang="en-US" sz="2600" dirty="0"/>
              <a:t>Current Assets		=	Cash or things convertible 						to cash within 12 months</a:t>
            </a:r>
          </a:p>
          <a:p>
            <a:r>
              <a:rPr lang="en-US" sz="2600" dirty="0"/>
              <a:t>Non-Current Assets	=	Other things you own that 						will take longer than 12 						months to convert to cash</a:t>
            </a:r>
          </a:p>
          <a:p>
            <a:r>
              <a:rPr lang="en-US" sz="2600" dirty="0"/>
              <a:t>Current Liabilities		=	Debts due within 12 months</a:t>
            </a:r>
          </a:p>
          <a:p>
            <a:endParaRPr lang="en-US" sz="2600" dirty="0"/>
          </a:p>
          <a:p>
            <a:r>
              <a:rPr lang="en-US" sz="2600" dirty="0"/>
              <a:t>Non-Current Liabilities	=	Debts with longer than 12 						months to pay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1524000" y="3501008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F001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2089913" y="332656"/>
            <a:ext cx="49330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Financial Position - Your World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0418" y="3501008"/>
            <a:ext cx="9197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F001C"/>
                </a:solidFill>
              </a:rPr>
              <a:t>Income Statement - </a:t>
            </a: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F001C"/>
                </a:solidFill>
              </a:rPr>
              <a:t>Where you play the game with the World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8F001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847528" y="1268760"/>
            <a:ext cx="8458200" cy="2065784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A “picture” at a </a:t>
            </a:r>
            <a:r>
              <a:rPr lang="en-US" sz="2000" u="sng" kern="0" dirty="0"/>
              <a:t>point</a:t>
            </a:r>
            <a:r>
              <a:rPr lang="en-US" sz="2000" kern="0" dirty="0"/>
              <a:t> in time.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000" kern="0" dirty="0"/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		What you 	</a:t>
            </a:r>
            <a:r>
              <a:rPr lang="en-US" sz="2000" b="1" u="sng" kern="0" dirty="0"/>
              <a:t>Own</a:t>
            </a:r>
            <a:r>
              <a:rPr lang="en-US" sz="2000" kern="0" dirty="0"/>
              <a:t> 	       	</a:t>
            </a:r>
            <a:r>
              <a:rPr lang="en-US" sz="2000" b="1" kern="0" dirty="0"/>
              <a:t>Assets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/>
              <a:t>		</a:t>
            </a:r>
            <a:r>
              <a:rPr lang="en-US" sz="2000" i="1" u="sng" kern="0" dirty="0"/>
              <a:t>Less</a:t>
            </a:r>
            <a:r>
              <a:rPr lang="en-US" sz="2000" kern="0" dirty="0"/>
              <a:t>				-</a:t>
            </a:r>
            <a:endParaRPr lang="en-US" sz="2000" u="sng" kern="0" dirty="0"/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		What you 	</a:t>
            </a:r>
            <a:r>
              <a:rPr lang="en-US" sz="2000" b="1" u="sng" kern="0" dirty="0"/>
              <a:t>Owe</a:t>
            </a:r>
            <a:r>
              <a:rPr lang="en-US" sz="2000" kern="0" dirty="0"/>
              <a:t>		</a:t>
            </a:r>
            <a:r>
              <a:rPr lang="en-US" sz="2000" b="1" kern="0" dirty="0"/>
              <a:t>Liabilities</a:t>
            </a:r>
            <a:r>
              <a:rPr lang="en-US" sz="2000" kern="0" dirty="0"/>
              <a:t> (debts)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/>
              <a:t>		Equals</a:t>
            </a:r>
            <a:r>
              <a:rPr lang="en-US" sz="2000" kern="0" dirty="0"/>
              <a:t>				=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		What you are 	</a:t>
            </a:r>
            <a:r>
              <a:rPr lang="en-US" sz="2000" b="1" u="sng" kern="0" dirty="0"/>
              <a:t>Worth</a:t>
            </a:r>
            <a:r>
              <a:rPr lang="en-US" sz="2000" kern="0" dirty="0"/>
              <a:t>		</a:t>
            </a:r>
            <a:r>
              <a:rPr lang="en-US" sz="2000" b="1" kern="0" dirty="0"/>
              <a:t>Equity</a:t>
            </a:r>
            <a:r>
              <a:rPr lang="en-US" sz="2000" kern="0" dirty="0"/>
              <a:t> (Retained Earnings)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 kern="0" dirty="0"/>
          </a:p>
        </p:txBody>
      </p:sp>
      <p:sp>
        <p:nvSpPr>
          <p:cNvPr id="7" name="Rectangle 6"/>
          <p:cNvSpPr/>
          <p:nvPr/>
        </p:nvSpPr>
        <p:spPr>
          <a:xfrm>
            <a:off x="2086709" y="3933057"/>
            <a:ext cx="84406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2000" kern="0" dirty="0"/>
              <a:t>An explanation of what happened </a:t>
            </a:r>
            <a:r>
              <a:rPr lang="en-US" sz="2000" u="sng" kern="0" dirty="0"/>
              <a:t>over</a:t>
            </a:r>
            <a:r>
              <a:rPr lang="en-US" sz="2000" kern="0" dirty="0"/>
              <a:t> time</a:t>
            </a:r>
          </a:p>
          <a:p>
            <a:pPr>
              <a:buFont typeface="Wingdings 2" pitchFamily="18" charset="2"/>
              <a:buNone/>
            </a:pPr>
            <a:r>
              <a:rPr lang="en-US" sz="2000" kern="0" dirty="0"/>
              <a:t>	Income 		Inflow of economic benefits (Fees, grants, other)  </a:t>
            </a:r>
            <a:endParaRPr lang="en-US" sz="1000" kern="0" dirty="0"/>
          </a:p>
          <a:p>
            <a:pPr>
              <a:buFont typeface="Wingdings 2" pitchFamily="18" charset="2"/>
              <a:buNone/>
            </a:pPr>
            <a:r>
              <a:rPr lang="en-US" sz="2000" kern="0" dirty="0"/>
              <a:t>	</a:t>
            </a:r>
            <a:r>
              <a:rPr lang="en-US" sz="2000" i="1" u="sng" kern="0" dirty="0"/>
              <a:t>Less</a:t>
            </a:r>
          </a:p>
          <a:p>
            <a:pPr>
              <a:buFont typeface="Wingdings 2" pitchFamily="18" charset="2"/>
              <a:buNone/>
            </a:pPr>
            <a:r>
              <a:rPr lang="en-US" sz="2000" kern="0" dirty="0"/>
              <a:t>	Expenses 	Costs incurred in operating the school</a:t>
            </a:r>
          </a:p>
          <a:p>
            <a:pPr>
              <a:buFont typeface="Wingdings 2" pitchFamily="18" charset="2"/>
              <a:buNone/>
            </a:pPr>
            <a:r>
              <a:rPr lang="en-US" sz="2000" kern="0" dirty="0"/>
              <a:t>	</a:t>
            </a:r>
            <a:r>
              <a:rPr lang="en-US" sz="2000" i="1" kern="0" dirty="0"/>
              <a:t>Equals</a:t>
            </a:r>
            <a:endParaRPr lang="en-US" sz="1000" kern="0" dirty="0"/>
          </a:p>
          <a:p>
            <a:pPr>
              <a:buFont typeface="Wingdings 2" pitchFamily="18" charset="2"/>
              <a:buNone/>
            </a:pPr>
            <a:r>
              <a:rPr lang="en-US" sz="2000" kern="0" dirty="0"/>
              <a:t>	Net Operating surplus </a:t>
            </a:r>
          </a:p>
          <a:p>
            <a:pPr>
              <a:buFont typeface="Wingdings 2" pitchFamily="18" charset="2"/>
              <a:buNone/>
            </a:pPr>
            <a:r>
              <a:rPr lang="en-US" sz="2000" kern="0" dirty="0"/>
              <a:t>	(Profit)		</a:t>
            </a:r>
            <a:r>
              <a:rPr lang="en-US" sz="2000" u="sng" kern="0" dirty="0"/>
              <a:t>Net</a:t>
            </a:r>
            <a:r>
              <a:rPr lang="en-US" sz="2000" kern="0" dirty="0"/>
              <a:t> inflow or outflow of wealth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881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6840760" cy="706090"/>
          </a:xfrm>
        </p:spPr>
        <p:txBody>
          <a:bodyPr/>
          <a:lstStyle/>
          <a:p>
            <a:r>
              <a:rPr lang="en-AU" dirty="0"/>
              <a:t>Recurrent -V- Capital Income and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295400"/>
            <a:ext cx="8458522" cy="482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/>
              <a:t>Two classifications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Recurrent </a:t>
            </a:r>
          </a:p>
          <a:p>
            <a:pPr lvl="1"/>
            <a:r>
              <a:rPr lang="en-AU" dirty="0"/>
              <a:t>Income </a:t>
            </a:r>
            <a:r>
              <a:rPr lang="en-AU" u="sng" dirty="0"/>
              <a:t>regular/annual</a:t>
            </a:r>
            <a:r>
              <a:rPr lang="en-AU" dirty="0"/>
              <a:t> spent during the year </a:t>
            </a:r>
            <a:r>
              <a:rPr lang="en-AU" dirty="0" err="1"/>
              <a:t>eg</a:t>
            </a:r>
            <a:r>
              <a:rPr lang="en-AU" dirty="0"/>
              <a:t>.</a:t>
            </a:r>
          </a:p>
          <a:p>
            <a:pPr lvl="2"/>
            <a:r>
              <a:rPr lang="en-AU" dirty="0"/>
              <a:t>Tuition fees and grants</a:t>
            </a:r>
          </a:p>
          <a:p>
            <a:pPr lvl="2"/>
            <a:r>
              <a:rPr lang="en-AU" dirty="0"/>
              <a:t>Bookshop sales</a:t>
            </a:r>
          </a:p>
          <a:p>
            <a:pPr lvl="1"/>
            <a:r>
              <a:rPr lang="en-AU" dirty="0"/>
              <a:t>Expenses </a:t>
            </a:r>
            <a:r>
              <a:rPr lang="en-AU" u="sng" dirty="0"/>
              <a:t>regular/annual</a:t>
            </a:r>
            <a:r>
              <a:rPr lang="en-AU" dirty="0"/>
              <a:t> spent during the year. Generally can’t see and touch the outcome </a:t>
            </a:r>
            <a:r>
              <a:rPr lang="en-AU" dirty="0" err="1"/>
              <a:t>eg</a:t>
            </a:r>
            <a:r>
              <a:rPr lang="en-AU" dirty="0"/>
              <a:t>.</a:t>
            </a:r>
          </a:p>
          <a:p>
            <a:pPr lvl="2"/>
            <a:r>
              <a:rPr lang="en-AU" dirty="0"/>
              <a:t>Staff salaries</a:t>
            </a:r>
          </a:p>
          <a:p>
            <a:pPr lvl="2"/>
            <a:r>
              <a:rPr lang="en-AU" dirty="0"/>
              <a:t>Telephone</a:t>
            </a:r>
          </a:p>
          <a:p>
            <a:pPr lvl="2"/>
            <a:r>
              <a:rPr lang="en-AU" dirty="0"/>
              <a:t>Maintenance</a:t>
            </a:r>
          </a:p>
          <a:p>
            <a:pPr marL="857250" lvl="1" indent="-457200"/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8065477" y="4953000"/>
            <a:ext cx="1828800" cy="609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400" b="1" noProof="1">
                <a:solidFill>
                  <a:schemeClr val="bg1"/>
                </a:solidFill>
                <a:latin typeface="Times New Roman" pitchFamily="18" charset="0"/>
              </a:rPr>
              <a:t>Outflow of wealth</a:t>
            </a:r>
          </a:p>
        </p:txBody>
      </p:sp>
      <p:sp>
        <p:nvSpPr>
          <p:cNvPr id="6" name="Left Arrow 5"/>
          <p:cNvSpPr/>
          <p:nvPr/>
        </p:nvSpPr>
        <p:spPr bwMode="auto">
          <a:xfrm>
            <a:off x="7994345" y="2996952"/>
            <a:ext cx="1899138" cy="609600"/>
          </a:xfrm>
          <a:prstGeom prst="left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400" b="1" noProof="1">
                <a:solidFill>
                  <a:schemeClr val="bg1"/>
                </a:solidFill>
                <a:latin typeface="Times New Roman" pitchFamily="18" charset="0"/>
              </a:rPr>
              <a:t>Inflow of wealth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454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7272808" cy="706090"/>
          </a:xfrm>
        </p:spPr>
        <p:txBody>
          <a:bodyPr/>
          <a:lstStyle/>
          <a:p>
            <a:r>
              <a:rPr lang="en-AU" dirty="0"/>
              <a:t>Recurrent -V- Capital Income and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295400"/>
            <a:ext cx="8458200" cy="4826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AU" dirty="0"/>
              <a:t>Capital (long term benefit or one-off)</a:t>
            </a:r>
          </a:p>
          <a:p>
            <a:pPr lvl="1"/>
            <a:r>
              <a:rPr lang="en-AU" dirty="0"/>
              <a:t>Income </a:t>
            </a:r>
            <a:r>
              <a:rPr lang="en-AU" u="sng" dirty="0"/>
              <a:t>not</a:t>
            </a:r>
            <a:r>
              <a:rPr lang="en-AU" dirty="0"/>
              <a:t> regular/annual </a:t>
            </a:r>
            <a:r>
              <a:rPr lang="en-AU" dirty="0" err="1"/>
              <a:t>eg</a:t>
            </a:r>
            <a:r>
              <a:rPr lang="en-AU" dirty="0"/>
              <a:t>.</a:t>
            </a:r>
          </a:p>
          <a:p>
            <a:pPr lvl="2"/>
            <a:r>
              <a:rPr lang="en-AU" dirty="0"/>
              <a:t>Grants for buildings</a:t>
            </a:r>
          </a:p>
          <a:p>
            <a:pPr lvl="2"/>
            <a:r>
              <a:rPr lang="en-AU" dirty="0"/>
              <a:t>Donation to Foundation Scholarship Fund</a:t>
            </a:r>
          </a:p>
          <a:p>
            <a:pPr lvl="2"/>
            <a:r>
              <a:rPr lang="en-AU" dirty="0"/>
              <a:t>Other income which you don’t expect to receive each year</a:t>
            </a:r>
          </a:p>
          <a:p>
            <a:pPr lvl="1"/>
            <a:r>
              <a:rPr lang="en-AU" dirty="0"/>
              <a:t>Expenses </a:t>
            </a:r>
            <a:r>
              <a:rPr lang="en-AU" u="sng" dirty="0"/>
              <a:t>not</a:t>
            </a:r>
            <a:r>
              <a:rPr lang="en-AU" dirty="0"/>
              <a:t> regular/annual and have an enduring (long-term) benefit. Generally </a:t>
            </a:r>
            <a:r>
              <a:rPr lang="en-AU" u="sng" dirty="0"/>
              <a:t>see and touch </a:t>
            </a:r>
            <a:r>
              <a:rPr lang="en-AU" dirty="0"/>
              <a:t>the outcome </a:t>
            </a:r>
            <a:r>
              <a:rPr lang="en-AU" dirty="0" err="1"/>
              <a:t>eg</a:t>
            </a:r>
            <a:r>
              <a:rPr lang="en-AU" dirty="0"/>
              <a:t>.</a:t>
            </a:r>
          </a:p>
          <a:p>
            <a:pPr lvl="2"/>
            <a:r>
              <a:rPr lang="en-AU" dirty="0"/>
              <a:t>Building a new science block</a:t>
            </a:r>
          </a:p>
          <a:p>
            <a:pPr lvl="2"/>
            <a:r>
              <a:rPr lang="en-AU" dirty="0"/>
              <a:t>Purchase computers</a:t>
            </a:r>
          </a:p>
          <a:p>
            <a:pPr marL="857250" lvl="1" indent="-457200"/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8328248" y="2492896"/>
            <a:ext cx="1899138" cy="609600"/>
          </a:xfrm>
          <a:prstGeom prst="left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400" b="1" noProof="1">
                <a:solidFill>
                  <a:schemeClr val="bg1"/>
                </a:solidFill>
                <a:latin typeface="Times New Roman" pitchFamily="18" charset="0"/>
              </a:rPr>
              <a:t>Inflow of wealth</a:t>
            </a:r>
          </a:p>
        </p:txBody>
      </p:sp>
      <p:sp>
        <p:nvSpPr>
          <p:cNvPr id="6" name="Left Arrow 5"/>
          <p:cNvSpPr/>
          <p:nvPr/>
        </p:nvSpPr>
        <p:spPr bwMode="auto">
          <a:xfrm>
            <a:off x="8135816" y="5660132"/>
            <a:ext cx="1899138" cy="609600"/>
          </a:xfrm>
          <a:prstGeom prst="left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400" b="1" noProof="1">
                <a:solidFill>
                  <a:schemeClr val="bg1"/>
                </a:solidFill>
                <a:latin typeface="Times New Roman" pitchFamily="18" charset="0"/>
              </a:rPr>
              <a:t>Inflow of an asset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8276493" y="5088632"/>
            <a:ext cx="1828800" cy="609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400" b="1" noProof="1">
                <a:solidFill>
                  <a:schemeClr val="bg1"/>
                </a:solidFill>
                <a:latin typeface="Times New Roman" pitchFamily="18" charset="0"/>
              </a:rPr>
              <a:t>Outflow of cash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6096000" y="5301208"/>
            <a:ext cx="2039816" cy="1040160"/>
          </a:xfrm>
          <a:prstGeom prst="cloud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b="1" noProof="1">
                <a:solidFill>
                  <a:schemeClr val="bg1"/>
                </a:solidFill>
                <a:latin typeface="Times New Roman" pitchFamily="18" charset="0"/>
              </a:rPr>
              <a:t>Get something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b="1" noProof="1">
                <a:solidFill>
                  <a:schemeClr val="bg1"/>
                </a:solidFill>
                <a:latin typeface="Times New Roman" pitchFamily="18" charset="0"/>
              </a:rPr>
              <a:t>tangible in Return</a:t>
            </a:r>
            <a:endParaRPr lang="en-AU" sz="1400" b="1" noProof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54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5616624" cy="706090"/>
          </a:xfrm>
        </p:spPr>
        <p:txBody>
          <a:bodyPr/>
          <a:lstStyle/>
          <a:p>
            <a:r>
              <a:rPr lang="en-US" sz="3200" b="1" dirty="0"/>
              <a:t>The “Aim” of the Game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300000"/>
              </a:lnSpc>
              <a:buFont typeface="Wingdings 2" pitchFamily="18" charset="2"/>
              <a:buAutoNum type="arabicPeriod"/>
            </a:pPr>
            <a:r>
              <a:rPr lang="en-US" dirty="0"/>
              <a:t>Earn more than you spend</a:t>
            </a:r>
          </a:p>
          <a:p>
            <a:pPr marL="457200" indent="-457200">
              <a:lnSpc>
                <a:spcPct val="300000"/>
              </a:lnSpc>
              <a:buFont typeface="Wingdings 2" pitchFamily="18" charset="2"/>
              <a:buAutoNum type="arabicPeriod"/>
            </a:pPr>
            <a:r>
              <a:rPr lang="en-US" dirty="0"/>
              <a:t>Own more than you 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7653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5472608" cy="706090"/>
          </a:xfrm>
        </p:spPr>
        <p:txBody>
          <a:bodyPr/>
          <a:lstStyle/>
          <a:p>
            <a:r>
              <a:rPr lang="en-US" dirty="0"/>
              <a:t>The “Aim” of the Game</a:t>
            </a:r>
          </a:p>
        </p:txBody>
      </p:sp>
      <p:sp>
        <p:nvSpPr>
          <p:cNvPr id="921603" name="Oval 3"/>
          <p:cNvSpPr>
            <a:spLocks noChangeArrowheads="1"/>
          </p:cNvSpPr>
          <p:nvPr/>
        </p:nvSpPr>
        <p:spPr bwMode="auto">
          <a:xfrm>
            <a:off x="2227385" y="2133600"/>
            <a:ext cx="2110154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School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Entity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(Internal World)</a:t>
            </a:r>
          </a:p>
        </p:txBody>
      </p:sp>
      <p:sp>
        <p:nvSpPr>
          <p:cNvPr id="921604" name="AutoShape 4"/>
          <p:cNvSpPr>
            <a:spLocks noChangeArrowheads="1"/>
          </p:cNvSpPr>
          <p:nvPr/>
        </p:nvSpPr>
        <p:spPr bwMode="auto">
          <a:xfrm>
            <a:off x="4337539" y="2362200"/>
            <a:ext cx="2461846" cy="1295400"/>
          </a:xfrm>
          <a:prstGeom prst="leftArrow">
            <a:avLst>
              <a:gd name="adj1" fmla="val 50000"/>
              <a:gd name="adj2" fmla="val 65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Income $1,000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Adds to wealth</a:t>
            </a:r>
          </a:p>
        </p:txBody>
      </p:sp>
      <p:sp>
        <p:nvSpPr>
          <p:cNvPr id="921605" name="AutoShape 5"/>
          <p:cNvSpPr>
            <a:spLocks noChangeArrowheads="1"/>
          </p:cNvSpPr>
          <p:nvPr/>
        </p:nvSpPr>
        <p:spPr bwMode="auto">
          <a:xfrm>
            <a:off x="4548554" y="3733800"/>
            <a:ext cx="2461846" cy="1219200"/>
          </a:xfrm>
          <a:prstGeom prst="rightArrow">
            <a:avLst>
              <a:gd name="adj1" fmla="val 50000"/>
              <a:gd name="adj2" fmla="val 795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Expenses $900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 Take away wealth</a:t>
            </a:r>
          </a:p>
        </p:txBody>
      </p:sp>
      <p:sp>
        <p:nvSpPr>
          <p:cNvPr id="921606" name="Oval 6"/>
          <p:cNvSpPr>
            <a:spLocks noChangeArrowheads="1"/>
          </p:cNvSpPr>
          <p:nvPr/>
        </p:nvSpPr>
        <p:spPr bwMode="auto">
          <a:xfrm>
            <a:off x="7151078" y="1524000"/>
            <a:ext cx="2954215" cy="4724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Outside World</a:t>
            </a:r>
          </a:p>
        </p:txBody>
      </p:sp>
      <p:sp>
        <p:nvSpPr>
          <p:cNvPr id="921607" name="Text Box 7"/>
          <p:cNvSpPr txBox="1">
            <a:spLocks noChangeArrowheads="1"/>
          </p:cNvSpPr>
          <p:nvPr/>
        </p:nvSpPr>
        <p:spPr bwMode="auto">
          <a:xfrm>
            <a:off x="2157047" y="1524000"/>
            <a:ext cx="2250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Financial Position</a:t>
            </a:r>
          </a:p>
        </p:txBody>
      </p:sp>
      <p:sp>
        <p:nvSpPr>
          <p:cNvPr id="921608" name="Text Box 8"/>
          <p:cNvSpPr txBox="1">
            <a:spLocks noChangeArrowheads="1"/>
          </p:cNvSpPr>
          <p:nvPr/>
        </p:nvSpPr>
        <p:spPr bwMode="auto">
          <a:xfrm>
            <a:off x="4618892" y="1524000"/>
            <a:ext cx="2485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Financial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01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animBg="1"/>
      <p:bldP spid="921604" grpId="0" animBg="1"/>
      <p:bldP spid="921605" grpId="0" animBg="1"/>
      <p:bldP spid="921606" grpId="0" animBg="1"/>
      <p:bldP spid="921607" grpId="0"/>
      <p:bldP spid="9216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6264696" cy="706090"/>
          </a:xfrm>
        </p:spPr>
        <p:txBody>
          <a:bodyPr/>
          <a:lstStyle/>
          <a:p>
            <a:r>
              <a:rPr lang="en-US" dirty="0"/>
              <a:t>The value of the entity grows by $100</a:t>
            </a:r>
          </a:p>
        </p:txBody>
      </p:sp>
      <p:sp>
        <p:nvSpPr>
          <p:cNvPr id="923651" name="Oval 3"/>
          <p:cNvSpPr>
            <a:spLocks noChangeArrowheads="1"/>
          </p:cNvSpPr>
          <p:nvPr/>
        </p:nvSpPr>
        <p:spPr bwMode="auto">
          <a:xfrm>
            <a:off x="1735015" y="1752600"/>
            <a:ext cx="3024554" cy="411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Extra $100 Cash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Internal World Grows</a:t>
            </a:r>
          </a:p>
        </p:txBody>
      </p:sp>
      <p:sp>
        <p:nvSpPr>
          <p:cNvPr id="923654" name="Oval 6"/>
          <p:cNvSpPr>
            <a:spLocks noChangeArrowheads="1"/>
          </p:cNvSpPr>
          <p:nvPr/>
        </p:nvSpPr>
        <p:spPr bwMode="auto">
          <a:xfrm>
            <a:off x="7151078" y="1524000"/>
            <a:ext cx="2954215" cy="4724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Outside World</a:t>
            </a:r>
          </a:p>
        </p:txBody>
      </p:sp>
      <p:sp>
        <p:nvSpPr>
          <p:cNvPr id="923655" name="Text Box 7"/>
          <p:cNvSpPr txBox="1">
            <a:spLocks noChangeArrowheads="1"/>
          </p:cNvSpPr>
          <p:nvPr/>
        </p:nvSpPr>
        <p:spPr bwMode="auto">
          <a:xfrm>
            <a:off x="2157047" y="1295400"/>
            <a:ext cx="2250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Financial Position</a:t>
            </a:r>
          </a:p>
        </p:txBody>
      </p:sp>
      <p:sp>
        <p:nvSpPr>
          <p:cNvPr id="923656" name="Text Box 8"/>
          <p:cNvSpPr txBox="1">
            <a:spLocks noChangeArrowheads="1"/>
          </p:cNvSpPr>
          <p:nvPr/>
        </p:nvSpPr>
        <p:spPr bwMode="auto">
          <a:xfrm>
            <a:off x="4618892" y="1371600"/>
            <a:ext cx="2485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Financial Performance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689231" y="2209800"/>
            <a:ext cx="2461846" cy="1295400"/>
          </a:xfrm>
          <a:prstGeom prst="leftArrow">
            <a:avLst>
              <a:gd name="adj1" fmla="val 50000"/>
              <a:gd name="adj2" fmla="val 65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Income $1,000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Adds to wealth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759569" y="4114800"/>
            <a:ext cx="2461846" cy="1219200"/>
          </a:xfrm>
          <a:prstGeom prst="rightArrow">
            <a:avLst>
              <a:gd name="adj1" fmla="val 50000"/>
              <a:gd name="adj2" fmla="val 795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Expenses $900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 Take away wealth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6932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5256584" cy="706090"/>
          </a:xfrm>
        </p:spPr>
        <p:txBody>
          <a:bodyPr/>
          <a:lstStyle/>
          <a:p>
            <a:r>
              <a:rPr lang="en-US" dirty="0"/>
              <a:t>Reinvest $100 on a building</a:t>
            </a:r>
          </a:p>
        </p:txBody>
      </p:sp>
      <p:sp>
        <p:nvSpPr>
          <p:cNvPr id="925699" name="Oval 3"/>
          <p:cNvSpPr>
            <a:spLocks noChangeArrowheads="1"/>
          </p:cNvSpPr>
          <p:nvPr/>
        </p:nvSpPr>
        <p:spPr bwMode="auto">
          <a:xfrm>
            <a:off x="1735015" y="1752600"/>
            <a:ext cx="3024554" cy="411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Extra $100 Cash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Building worth $100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(Entity did not grow)</a:t>
            </a:r>
          </a:p>
        </p:txBody>
      </p:sp>
      <p:sp>
        <p:nvSpPr>
          <p:cNvPr id="925700" name="AutoShape 4"/>
          <p:cNvSpPr>
            <a:spLocks noChangeArrowheads="1"/>
          </p:cNvSpPr>
          <p:nvPr/>
        </p:nvSpPr>
        <p:spPr bwMode="auto">
          <a:xfrm>
            <a:off x="4829908" y="4267200"/>
            <a:ext cx="2391508" cy="838200"/>
          </a:xfrm>
          <a:prstGeom prst="rightArrow">
            <a:avLst>
              <a:gd name="adj1" fmla="val 50000"/>
              <a:gd name="adj2" fmla="val 7727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Builder paid $100</a:t>
            </a:r>
          </a:p>
        </p:txBody>
      </p:sp>
      <p:sp>
        <p:nvSpPr>
          <p:cNvPr id="925701" name="AutoShape 5"/>
          <p:cNvSpPr>
            <a:spLocks noChangeArrowheads="1"/>
          </p:cNvSpPr>
          <p:nvPr/>
        </p:nvSpPr>
        <p:spPr bwMode="auto">
          <a:xfrm>
            <a:off x="4689231" y="2514600"/>
            <a:ext cx="2391508" cy="990600"/>
          </a:xfrm>
          <a:prstGeom prst="leftArrow">
            <a:avLst>
              <a:gd name="adj1" fmla="val 50000"/>
              <a:gd name="adj2" fmla="val 65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Building supplied</a:t>
            </a:r>
          </a:p>
        </p:txBody>
      </p:sp>
      <p:sp>
        <p:nvSpPr>
          <p:cNvPr id="925702" name="Oval 6"/>
          <p:cNvSpPr>
            <a:spLocks noChangeArrowheads="1"/>
          </p:cNvSpPr>
          <p:nvPr/>
        </p:nvSpPr>
        <p:spPr bwMode="auto">
          <a:xfrm>
            <a:off x="7151078" y="1524000"/>
            <a:ext cx="2954215" cy="4724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Outside World</a:t>
            </a:r>
          </a:p>
        </p:txBody>
      </p:sp>
      <p:sp>
        <p:nvSpPr>
          <p:cNvPr id="925703" name="Line 7"/>
          <p:cNvSpPr>
            <a:spLocks noChangeShapeType="1"/>
          </p:cNvSpPr>
          <p:nvPr/>
        </p:nvSpPr>
        <p:spPr bwMode="auto">
          <a:xfrm>
            <a:off x="3141785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925704" name="Text Box 8"/>
          <p:cNvSpPr txBox="1">
            <a:spLocks noChangeArrowheads="1"/>
          </p:cNvSpPr>
          <p:nvPr/>
        </p:nvSpPr>
        <p:spPr bwMode="auto">
          <a:xfrm>
            <a:off x="2227386" y="1371600"/>
            <a:ext cx="2250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Financial Position</a:t>
            </a:r>
          </a:p>
        </p:txBody>
      </p:sp>
      <p:sp>
        <p:nvSpPr>
          <p:cNvPr id="925705" name="Text Box 9"/>
          <p:cNvSpPr txBox="1">
            <a:spLocks noChangeArrowheads="1"/>
          </p:cNvSpPr>
          <p:nvPr/>
        </p:nvSpPr>
        <p:spPr bwMode="auto">
          <a:xfrm>
            <a:off x="4759569" y="1371601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Just a flow of cash. No change in wealth. Just A reallocation of assets from cash to building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084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00" grpId="0" animBg="1"/>
      <p:bldP spid="925701" grpId="0" animBg="1"/>
      <p:bldP spid="9257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4624"/>
            <a:ext cx="8229600" cy="1143000"/>
          </a:xfrm>
        </p:spPr>
        <p:txBody>
          <a:bodyPr/>
          <a:lstStyle/>
          <a:p>
            <a:r>
              <a:rPr lang="en-AU" sz="3000" dirty="0">
                <a:solidFill>
                  <a:schemeClr val="bg1"/>
                </a:solidFill>
              </a:rPr>
              <a:t>Somerset Example School </a:t>
            </a:r>
            <a:br>
              <a:rPr lang="en-AU" sz="3000" dirty="0">
                <a:solidFill>
                  <a:schemeClr val="bg1"/>
                </a:solidFill>
              </a:rPr>
            </a:br>
            <a:r>
              <a:rPr lang="en-AU" sz="3000" dirty="0">
                <a:solidFill>
                  <a:schemeClr val="bg1"/>
                </a:solidFill>
              </a:rPr>
              <a:t>Profit and Loss and other comprehensive income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29</a:t>
            </a:fld>
            <a:endParaRPr lang="en-AU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28C485D-D049-476C-8D35-E1EB8068C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9119" r="14934" b="3204"/>
          <a:stretch/>
        </p:blipFill>
        <p:spPr>
          <a:xfrm>
            <a:off x="4251786" y="-32350"/>
            <a:ext cx="4392488" cy="692840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55831BE-69F9-4942-9162-D0C4EA4F80B6}"/>
              </a:ext>
            </a:extLst>
          </p:cNvPr>
          <p:cNvSpPr/>
          <p:nvPr/>
        </p:nvSpPr>
        <p:spPr>
          <a:xfrm>
            <a:off x="6672064" y="2831659"/>
            <a:ext cx="2088232" cy="2457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9DF911-1BDA-4308-8CFD-897F5C8220A4}"/>
              </a:ext>
            </a:extLst>
          </p:cNvPr>
          <p:cNvSpPr/>
          <p:nvPr/>
        </p:nvSpPr>
        <p:spPr>
          <a:xfrm>
            <a:off x="6539925" y="4365104"/>
            <a:ext cx="2520280" cy="2457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BA1272-A80B-4D39-ABB4-44131EB275E4}"/>
              </a:ext>
            </a:extLst>
          </p:cNvPr>
          <p:cNvSpPr/>
          <p:nvPr/>
        </p:nvSpPr>
        <p:spPr>
          <a:xfrm>
            <a:off x="6407126" y="5551228"/>
            <a:ext cx="2520280" cy="203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8E385A-65C8-4AB5-87B1-9B2A7325FE81}"/>
              </a:ext>
            </a:extLst>
          </p:cNvPr>
          <p:cNvSpPr/>
          <p:nvPr/>
        </p:nvSpPr>
        <p:spPr>
          <a:xfrm>
            <a:off x="6528048" y="5831959"/>
            <a:ext cx="2520280" cy="462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D83C5A-8938-41B6-8C68-AE8F236045A1}"/>
              </a:ext>
            </a:extLst>
          </p:cNvPr>
          <p:cNvSpPr/>
          <p:nvPr/>
        </p:nvSpPr>
        <p:spPr>
          <a:xfrm>
            <a:off x="6448030" y="6649106"/>
            <a:ext cx="2520280" cy="156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35F4C5-3587-492A-887E-C56CB7A1A89E}"/>
              </a:ext>
            </a:extLst>
          </p:cNvPr>
          <p:cNvSpPr/>
          <p:nvPr/>
        </p:nvSpPr>
        <p:spPr>
          <a:xfrm>
            <a:off x="6864446" y="6450684"/>
            <a:ext cx="899120" cy="198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6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FD4B4-515E-8F52-967E-D3EEE8CCE829}"/>
              </a:ext>
            </a:extLst>
          </p:cNvPr>
          <p:cNvSpPr/>
          <p:nvPr/>
        </p:nvSpPr>
        <p:spPr>
          <a:xfrm>
            <a:off x="1991544" y="2708920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1A1A"/>
                </a:solidFill>
              </a:rPr>
              <a:t>Legislation</a:t>
            </a:r>
          </a:p>
        </p:txBody>
      </p:sp>
    </p:spTree>
    <p:extLst>
      <p:ext uri="{BB962C8B-B14F-4D97-AF65-F5344CB8AC3E}">
        <p14:creationId xmlns:p14="http://schemas.microsoft.com/office/powerpoint/2010/main" val="189685144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4625"/>
            <a:ext cx="8229600" cy="962623"/>
          </a:xfrm>
        </p:spPr>
        <p:txBody>
          <a:bodyPr/>
          <a:lstStyle/>
          <a:p>
            <a:r>
              <a:rPr lang="en-AU" sz="3000" dirty="0">
                <a:solidFill>
                  <a:schemeClr val="bg1"/>
                </a:solidFill>
              </a:rPr>
              <a:t>Somerset Example School</a:t>
            </a:r>
            <a:br>
              <a:rPr lang="en-AU" sz="3000" dirty="0">
                <a:solidFill>
                  <a:schemeClr val="bg1"/>
                </a:solidFill>
              </a:rPr>
            </a:br>
            <a:r>
              <a:rPr lang="en-AU" sz="3000" dirty="0">
                <a:solidFill>
                  <a:schemeClr val="bg1"/>
                </a:solidFill>
              </a:rPr>
              <a:t>Statement of Financial 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30</a:t>
            </a:fld>
            <a:endParaRPr lang="en-AU"/>
          </a:p>
        </p:txBody>
      </p:sp>
      <p:pic>
        <p:nvPicPr>
          <p:cNvPr id="5" name="Picture 4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9EC06D49-C07F-46E9-BA79-5658551D3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14687" r="13671" b="13093"/>
          <a:stretch/>
        </p:blipFill>
        <p:spPr>
          <a:xfrm>
            <a:off x="3814986" y="129855"/>
            <a:ext cx="5268366" cy="668847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F16DFE9-C882-494B-9E57-4116484D0EEC}"/>
              </a:ext>
            </a:extLst>
          </p:cNvPr>
          <p:cNvSpPr/>
          <p:nvPr/>
        </p:nvSpPr>
        <p:spPr>
          <a:xfrm>
            <a:off x="6591692" y="1354773"/>
            <a:ext cx="2520280" cy="203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F15D95-0BB8-47D3-96AB-6930FC4FA008}"/>
              </a:ext>
            </a:extLst>
          </p:cNvPr>
          <p:cNvSpPr/>
          <p:nvPr/>
        </p:nvSpPr>
        <p:spPr>
          <a:xfrm>
            <a:off x="6604541" y="2601820"/>
            <a:ext cx="2520280" cy="174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D29507-6DFA-42E5-886C-E27635390E25}"/>
              </a:ext>
            </a:extLst>
          </p:cNvPr>
          <p:cNvSpPr/>
          <p:nvPr/>
        </p:nvSpPr>
        <p:spPr>
          <a:xfrm>
            <a:off x="6563072" y="2916446"/>
            <a:ext cx="2520280" cy="213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5DC15E3-93E3-48E8-BAB1-C82266E7167F}"/>
              </a:ext>
            </a:extLst>
          </p:cNvPr>
          <p:cNvSpPr/>
          <p:nvPr/>
        </p:nvSpPr>
        <p:spPr>
          <a:xfrm>
            <a:off x="6708649" y="3847635"/>
            <a:ext cx="2232248" cy="201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6DB132-4A34-46A2-B05E-2CF2A2738078}"/>
              </a:ext>
            </a:extLst>
          </p:cNvPr>
          <p:cNvSpPr/>
          <p:nvPr/>
        </p:nvSpPr>
        <p:spPr>
          <a:xfrm>
            <a:off x="6798359" y="5422929"/>
            <a:ext cx="2232248" cy="293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35D8F3-6760-455F-817E-DF1091997CD5}"/>
              </a:ext>
            </a:extLst>
          </p:cNvPr>
          <p:cNvSpPr/>
          <p:nvPr/>
        </p:nvSpPr>
        <p:spPr>
          <a:xfrm>
            <a:off x="6748557" y="4761090"/>
            <a:ext cx="2232248" cy="201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724C6A-6A20-4C1A-9707-926D48C69B9B}"/>
              </a:ext>
            </a:extLst>
          </p:cNvPr>
          <p:cNvSpPr/>
          <p:nvPr/>
        </p:nvSpPr>
        <p:spPr>
          <a:xfrm>
            <a:off x="6707088" y="6434621"/>
            <a:ext cx="2232248" cy="293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5FEF80-1E1C-40C2-9C25-06B8F1ADF38D}"/>
              </a:ext>
            </a:extLst>
          </p:cNvPr>
          <p:cNvSpPr/>
          <p:nvPr/>
        </p:nvSpPr>
        <p:spPr>
          <a:xfrm>
            <a:off x="6779522" y="5103741"/>
            <a:ext cx="2232248" cy="201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3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A5C4CC0-5B78-4EBF-AB3E-A2AD974DC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14300" r="9901" b="37401"/>
          <a:stretch/>
        </p:blipFill>
        <p:spPr>
          <a:xfrm>
            <a:off x="2374466" y="984426"/>
            <a:ext cx="6468384" cy="52200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54123" y="159791"/>
            <a:ext cx="5987008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AU" sz="3000" dirty="0">
                <a:solidFill>
                  <a:schemeClr val="bg1"/>
                </a:solidFill>
              </a:rPr>
              <a:t>Somerset Example School</a:t>
            </a:r>
            <a:br>
              <a:rPr lang="en-AU" sz="3000" dirty="0">
                <a:solidFill>
                  <a:schemeClr val="bg1"/>
                </a:solidFill>
              </a:rPr>
            </a:br>
            <a:r>
              <a:rPr lang="en-AU" sz="3000" dirty="0">
                <a:solidFill>
                  <a:schemeClr val="bg1"/>
                </a:solidFill>
              </a:rPr>
              <a:t>Statement of Cash Flows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C268BF-C467-4FEA-AC42-CFB309EFA336}"/>
              </a:ext>
            </a:extLst>
          </p:cNvPr>
          <p:cNvGrpSpPr/>
          <p:nvPr/>
        </p:nvGrpSpPr>
        <p:grpSpPr>
          <a:xfrm>
            <a:off x="6407423" y="2536635"/>
            <a:ext cx="3842476" cy="1123055"/>
            <a:chOff x="4850898" y="1805431"/>
            <a:chExt cx="3783549" cy="1320009"/>
          </a:xfrm>
        </p:grpSpPr>
        <p:sp>
          <p:nvSpPr>
            <p:cNvPr id="4" name="Oval 3"/>
            <p:cNvSpPr/>
            <p:nvPr/>
          </p:nvSpPr>
          <p:spPr>
            <a:xfrm>
              <a:off x="4850898" y="2843039"/>
              <a:ext cx="2218197" cy="2824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Speech Bubble: Oval 8"/>
            <p:cNvSpPr/>
            <p:nvPr/>
          </p:nvSpPr>
          <p:spPr>
            <a:xfrm>
              <a:off x="7171467" y="1805431"/>
              <a:ext cx="1462980" cy="651584"/>
            </a:xfrm>
            <a:prstGeom prst="wedgeEllipseCallout">
              <a:avLst>
                <a:gd name="adj1" fmla="val -56312"/>
                <a:gd name="adj2" fmla="val 11908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Drain reservoir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789056-120C-4501-8B17-CA1C986247CD}"/>
              </a:ext>
            </a:extLst>
          </p:cNvPr>
          <p:cNvGrpSpPr/>
          <p:nvPr/>
        </p:nvGrpSpPr>
        <p:grpSpPr>
          <a:xfrm>
            <a:off x="7616037" y="3501833"/>
            <a:ext cx="2911567" cy="1126251"/>
            <a:chOff x="6092036" y="3501832"/>
            <a:chExt cx="2911567" cy="1126251"/>
          </a:xfrm>
        </p:grpSpPr>
        <p:sp>
          <p:nvSpPr>
            <p:cNvPr id="7" name="Oval 6"/>
            <p:cNvSpPr/>
            <p:nvPr/>
          </p:nvSpPr>
          <p:spPr>
            <a:xfrm>
              <a:off x="6092036" y="4411501"/>
              <a:ext cx="1006829" cy="21658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Speech Bubble: Oval 12"/>
            <p:cNvSpPr/>
            <p:nvPr/>
          </p:nvSpPr>
          <p:spPr>
            <a:xfrm>
              <a:off x="7074257" y="3501832"/>
              <a:ext cx="1929346" cy="1007706"/>
            </a:xfrm>
            <a:prstGeom prst="wedgeEllipseCallout">
              <a:avLst>
                <a:gd name="adj1" fmla="val -49125"/>
                <a:gd name="adj2" fmla="val 48376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Fill reservoir with net borrowings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E5D136-9142-44C0-A8C1-BA5E5FDDCC65}"/>
              </a:ext>
            </a:extLst>
          </p:cNvPr>
          <p:cNvGrpSpPr/>
          <p:nvPr/>
        </p:nvGrpSpPr>
        <p:grpSpPr>
          <a:xfrm>
            <a:off x="6467940" y="1248888"/>
            <a:ext cx="3815071" cy="1446384"/>
            <a:chOff x="5454757" y="1069107"/>
            <a:chExt cx="3815071" cy="1446384"/>
          </a:xfrm>
        </p:grpSpPr>
        <p:sp>
          <p:nvSpPr>
            <p:cNvPr id="8" name="Oval 7"/>
            <p:cNvSpPr/>
            <p:nvPr/>
          </p:nvSpPr>
          <p:spPr>
            <a:xfrm>
              <a:off x="5454757" y="2233089"/>
              <a:ext cx="2296195" cy="28240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Speech Bubble: Oval 13"/>
            <p:cNvSpPr/>
            <p:nvPr/>
          </p:nvSpPr>
          <p:spPr>
            <a:xfrm>
              <a:off x="7829668" y="1069107"/>
              <a:ext cx="1440160" cy="792088"/>
            </a:xfrm>
            <a:prstGeom prst="wedgeEllipseCallout">
              <a:avLst>
                <a:gd name="adj1" fmla="val -64722"/>
                <a:gd name="adj2" fmla="val 10727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Fill reservoir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C7CBC7-8F73-4E7F-8D98-0B0F0716E232}"/>
              </a:ext>
            </a:extLst>
          </p:cNvPr>
          <p:cNvGrpSpPr/>
          <p:nvPr/>
        </p:nvGrpSpPr>
        <p:grpSpPr>
          <a:xfrm>
            <a:off x="6495155" y="5073197"/>
            <a:ext cx="3842282" cy="1035459"/>
            <a:chOff x="5259187" y="5091735"/>
            <a:chExt cx="3842282" cy="103545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D65741-2D22-4474-924D-C22C190F5FE1}"/>
                </a:ext>
              </a:extLst>
            </p:cNvPr>
            <p:cNvSpPr/>
            <p:nvPr/>
          </p:nvSpPr>
          <p:spPr>
            <a:xfrm>
              <a:off x="5259187" y="5687343"/>
              <a:ext cx="2103102" cy="439851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7ACEAEB0-7D1B-4985-A7CE-CD38B0F5EBFA}"/>
                </a:ext>
              </a:extLst>
            </p:cNvPr>
            <p:cNvSpPr/>
            <p:nvPr/>
          </p:nvSpPr>
          <p:spPr>
            <a:xfrm>
              <a:off x="7552455" y="5091735"/>
              <a:ext cx="1549014" cy="748167"/>
            </a:xfrm>
            <a:prstGeom prst="wedgeEllipseCallout">
              <a:avLst>
                <a:gd name="adj1" fmla="val -61233"/>
                <a:gd name="adj2" fmla="val 53766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Reservoir growing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9D1D4-9CA2-4059-84A6-97DFC6D52528}"/>
              </a:ext>
            </a:extLst>
          </p:cNvPr>
          <p:cNvGrpSpPr/>
          <p:nvPr/>
        </p:nvGrpSpPr>
        <p:grpSpPr>
          <a:xfrm>
            <a:off x="3879170" y="4064360"/>
            <a:ext cx="3714578" cy="617289"/>
            <a:chOff x="2355170" y="4064359"/>
            <a:chExt cx="3714578" cy="61728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0B8560-EEE4-486F-B983-B1E0429DBA59}"/>
                </a:ext>
              </a:extLst>
            </p:cNvPr>
            <p:cNvSpPr/>
            <p:nvPr/>
          </p:nvSpPr>
          <p:spPr>
            <a:xfrm>
              <a:off x="5062919" y="4441383"/>
              <a:ext cx="1006829" cy="24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AE6DFAFE-68EE-4597-9396-C466EE9E5488}"/>
                </a:ext>
              </a:extLst>
            </p:cNvPr>
            <p:cNvSpPr/>
            <p:nvPr/>
          </p:nvSpPr>
          <p:spPr>
            <a:xfrm>
              <a:off x="2355170" y="4064359"/>
              <a:ext cx="2415780" cy="377024"/>
            </a:xfrm>
            <a:prstGeom prst="wedgeEllipseCallout">
              <a:avLst>
                <a:gd name="adj1" fmla="val 59436"/>
                <a:gd name="adj2" fmla="val 7449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Drain reservoir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474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FD4B4-515E-8F52-967E-D3EEE8CCE829}"/>
              </a:ext>
            </a:extLst>
          </p:cNvPr>
          <p:cNvSpPr/>
          <p:nvPr/>
        </p:nvSpPr>
        <p:spPr>
          <a:xfrm>
            <a:off x="1703512" y="2276873"/>
            <a:ext cx="8568952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1A1A"/>
                </a:solidFill>
              </a:rPr>
              <a:t>Simple and Clear analysis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1A1A"/>
                </a:solidFill>
              </a:rPr>
              <a:t>using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1A1A"/>
                </a:solidFill>
              </a:rPr>
              <a:t>Financial Survey for Schools</a:t>
            </a:r>
          </a:p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noFill/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www.somerseteducation.net/survey</a:t>
            </a:r>
          </a:p>
        </p:txBody>
      </p:sp>
    </p:spTree>
    <p:extLst>
      <p:ext uri="{BB962C8B-B14F-4D97-AF65-F5344CB8AC3E}">
        <p14:creationId xmlns:p14="http://schemas.microsoft.com/office/powerpoint/2010/main" val="16057133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5832648" cy="706090"/>
          </a:xfrm>
        </p:spPr>
        <p:txBody>
          <a:bodyPr/>
          <a:lstStyle/>
          <a:p>
            <a:r>
              <a:rPr lang="en-US" dirty="0"/>
              <a:t>Benchmarks – A Point of Reference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184482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Help </a:t>
            </a:r>
            <a:r>
              <a:rPr lang="en-US" sz="2800" dirty="0">
                <a:highlight>
                  <a:srgbClr val="FFFF00"/>
                </a:highlight>
              </a:rPr>
              <a:t>INFORM decisions</a:t>
            </a:r>
          </a:p>
          <a:p>
            <a:pPr eaLnBrk="1" hangingPunct="1"/>
            <a:r>
              <a:rPr lang="en-US" sz="2800" dirty="0"/>
              <a:t>A reference point or hurdle</a:t>
            </a:r>
          </a:p>
          <a:p>
            <a:pPr eaLnBrk="1" hangingPunct="1"/>
            <a:r>
              <a:rPr lang="en-US" sz="2800" dirty="0"/>
              <a:t>What is a reasonable</a:t>
            </a:r>
          </a:p>
          <a:p>
            <a:pPr lvl="1" eaLnBrk="1" hangingPunct="1"/>
            <a:r>
              <a:rPr lang="en-US" dirty="0"/>
              <a:t>Operating surplus (profit)?</a:t>
            </a:r>
          </a:p>
          <a:p>
            <a:pPr lvl="1" eaLnBrk="1" hangingPunct="1"/>
            <a:r>
              <a:rPr lang="en-US" dirty="0"/>
              <a:t>Cash reserves</a:t>
            </a:r>
          </a:p>
          <a:p>
            <a:pPr lvl="1" eaLnBrk="1" hangingPunct="1"/>
            <a:r>
              <a:rPr lang="en-US" dirty="0"/>
              <a:t>Debt?</a:t>
            </a:r>
          </a:p>
          <a:p>
            <a:pPr lvl="1" eaLnBrk="1" hangingPunct="1"/>
            <a:r>
              <a:rPr lang="en-US" dirty="0"/>
              <a:t>Staff number?</a:t>
            </a:r>
          </a:p>
          <a:p>
            <a:pPr eaLnBrk="1" hangingPunct="1"/>
            <a:r>
              <a:rPr lang="en-US" sz="2800" dirty="0"/>
              <a:t>Benchmarks are our guiding tracks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3622-82CB-490C-B26C-F6B26480DC2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66487" y="2128245"/>
            <a:ext cx="3501007" cy="26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9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5184576" cy="706090"/>
          </a:xfrm>
        </p:spPr>
        <p:txBody>
          <a:bodyPr/>
          <a:lstStyle/>
          <a:p>
            <a:r>
              <a:rPr lang="en-US" dirty="0"/>
              <a:t>Use Ratios and benchmarks to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700808"/>
            <a:ext cx="8537448" cy="4433168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dirty="0"/>
              <a:t>Assess Financial Health </a:t>
            </a:r>
          </a:p>
          <a:p>
            <a:pPr marL="857250" lvl="1" indent="-457200"/>
            <a:r>
              <a:rPr lang="en-US" dirty="0"/>
              <a:t>Trend in your ratios (past 5 years &amp; future 5 years)</a:t>
            </a:r>
          </a:p>
          <a:p>
            <a:pPr marL="857250" lvl="1" indent="-457200"/>
            <a:r>
              <a:rPr lang="en-US" u="sng" dirty="0"/>
              <a:t>Plus</a:t>
            </a:r>
            <a:r>
              <a:rPr lang="en-US" dirty="0"/>
              <a:t> compare with similar schools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Identify changing circumstances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Quantify strengths &amp; weaknesses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Raise appropriate questions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dirty="0"/>
              <a:t>Respond with informed decision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3622-82CB-490C-B26C-F6B26480DC2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04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7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7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6840760" cy="706090"/>
          </a:xfrm>
        </p:spPr>
        <p:txBody>
          <a:bodyPr/>
          <a:lstStyle/>
          <a:p>
            <a:r>
              <a:rPr lang="en-US" dirty="0"/>
              <a:t>Important Financial Goals and Questions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1556793"/>
            <a:ext cx="8064896" cy="410445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Make a surplus (profit) with the outside World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/>
              <a:t>Question 1 Are we </a:t>
            </a:r>
            <a:r>
              <a:rPr lang="en-US" sz="2400" b="1" u="sng" dirty="0"/>
              <a:t>Profitable</a:t>
            </a:r>
            <a:r>
              <a:rPr lang="en-US" sz="2400" b="1" dirty="0"/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Be able to pay debts when due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/>
              <a:t>Question 2 Are we </a:t>
            </a:r>
            <a:r>
              <a:rPr lang="en-US" sz="2400" b="1" u="sng" dirty="0"/>
              <a:t>solvent/viable</a:t>
            </a:r>
            <a:endParaRPr lang="en-US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Grow asset base and service debt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/>
              <a:t>Question 3 Are we </a:t>
            </a:r>
            <a:r>
              <a:rPr lang="en-US" sz="2400" b="1" u="sng" dirty="0"/>
              <a:t>sustainable</a:t>
            </a:r>
            <a:r>
              <a:rPr lang="en-US" sz="2400" b="1" dirty="0"/>
              <a:t>? </a:t>
            </a:r>
            <a:r>
              <a:rPr lang="en-US" sz="1800" b="1" dirty="0"/>
              <a:t>(multiple periods of viability)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641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WordArt 2"/>
          <p:cNvSpPr>
            <a:spLocks noChangeArrowheads="1" noChangeShapeType="1" noTextEdit="1"/>
          </p:cNvSpPr>
          <p:nvPr/>
        </p:nvSpPr>
        <p:spPr bwMode="auto">
          <a:xfrm>
            <a:off x="2495600" y="2636912"/>
            <a:ext cx="741682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D1A1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Profitability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07968" y="6525344"/>
            <a:ext cx="2133600" cy="476250"/>
          </a:xfrm>
        </p:spPr>
        <p:txBody>
          <a:bodyPr/>
          <a:lstStyle/>
          <a:p>
            <a:fld id="{76773622-82CB-490C-B26C-F6B26480DC2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639616" y="4149080"/>
            <a:ext cx="691276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D1A1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This fills the reservoir</a:t>
            </a:r>
          </a:p>
        </p:txBody>
      </p:sp>
    </p:spTree>
    <p:extLst>
      <p:ext uri="{BB962C8B-B14F-4D97-AF65-F5344CB8AC3E}">
        <p14:creationId xmlns:p14="http://schemas.microsoft.com/office/powerpoint/2010/main" val="351711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560840" cy="868958"/>
          </a:xfrm>
        </p:spPr>
        <p:txBody>
          <a:bodyPr/>
          <a:lstStyle/>
          <a:p>
            <a:r>
              <a:rPr lang="en-AU" sz="3000" dirty="0">
                <a:solidFill>
                  <a:schemeClr val="bg1"/>
                </a:solidFill>
              </a:rPr>
              <a:t>Calculation of Net Operating Margin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512" y="1772816"/>
            <a:ext cx="8496944" cy="4680520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Recurrent operating surplus </a:t>
            </a:r>
          </a:p>
          <a:p>
            <a:pPr marL="0" indent="0">
              <a:buNone/>
            </a:pPr>
            <a:r>
              <a:rPr lang="en-AU" sz="2400" dirty="0"/>
              <a:t>(before interest expense)				$1 million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Gross income from fees grants and other income	$10 million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= Net operating Margin				10%</a:t>
            </a: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37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C3EAF-07E3-4831-8EEB-A3A608F18A91}"/>
              </a:ext>
            </a:extLst>
          </p:cNvPr>
          <p:cNvCxnSpPr/>
          <p:nvPr/>
        </p:nvCxnSpPr>
        <p:spPr>
          <a:xfrm>
            <a:off x="1991544" y="2852936"/>
            <a:ext cx="7632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768159-D30C-4D32-B134-0C892CA84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34" y="3530960"/>
            <a:ext cx="6637020" cy="1420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36830-0523-41A3-880B-492496DB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18" y="1306005"/>
            <a:ext cx="6637020" cy="1935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58" y="113124"/>
            <a:ext cx="8116740" cy="91294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AU" sz="2700" dirty="0"/>
              <a:t>Example School 2020 </a:t>
            </a:r>
            <a:br>
              <a:rPr lang="en-AU" sz="2700" dirty="0"/>
            </a:br>
            <a:r>
              <a:rPr lang="en-AU" sz="2700" dirty="0"/>
              <a:t>Net Operating Margin – page 15 Comparative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5259035"/>
            <a:ext cx="8229600" cy="1046131"/>
          </a:xfrm>
        </p:spPr>
        <p:txBody>
          <a:bodyPr>
            <a:normAutofit/>
          </a:bodyPr>
          <a:lstStyle/>
          <a:p>
            <a:r>
              <a:rPr lang="en-AU" sz="2000" dirty="0"/>
              <a:t>This indicates your operating surplus was $700,000 less than average school in the sample with similar turnover.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275" b="60298"/>
          <a:stretch/>
        </p:blipFill>
        <p:spPr>
          <a:xfrm>
            <a:off x="7176121" y="3452538"/>
            <a:ext cx="2843071" cy="6629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38</a:t>
            </a:fld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4F4DC9-3BF3-4E89-B208-BD2DF4AD9029}"/>
              </a:ext>
            </a:extLst>
          </p:cNvPr>
          <p:cNvSpPr/>
          <p:nvPr/>
        </p:nvSpPr>
        <p:spPr>
          <a:xfrm>
            <a:off x="4295801" y="4138134"/>
            <a:ext cx="452767" cy="104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DD797-5D0A-4FEF-ACEE-7A98E33F8AD9}"/>
              </a:ext>
            </a:extLst>
          </p:cNvPr>
          <p:cNvSpPr/>
          <p:nvPr/>
        </p:nvSpPr>
        <p:spPr>
          <a:xfrm>
            <a:off x="5519936" y="1772816"/>
            <a:ext cx="40324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9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74" y="89232"/>
            <a:ext cx="7991908" cy="98118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Example School </a:t>
            </a:r>
            <a:br>
              <a:rPr lang="en-AU" dirty="0"/>
            </a:br>
            <a:r>
              <a:rPr lang="en-AU" dirty="0"/>
              <a:t>Net Operating Margin trend – page 12 Historical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39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F04F3-BD48-4BCD-A4FA-4B19DE19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58" y="1181968"/>
            <a:ext cx="5716575" cy="51993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556178-578D-451B-AEF1-9A054037FACB}"/>
              </a:ext>
            </a:extLst>
          </p:cNvPr>
          <p:cNvSpPr/>
          <p:nvPr/>
        </p:nvSpPr>
        <p:spPr>
          <a:xfrm>
            <a:off x="5078569" y="2996952"/>
            <a:ext cx="40324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D62E14-6CEA-4796-A8E5-89B5D5C3A90B}"/>
              </a:ext>
            </a:extLst>
          </p:cNvPr>
          <p:cNvSpPr/>
          <p:nvPr/>
        </p:nvSpPr>
        <p:spPr>
          <a:xfrm>
            <a:off x="3071664" y="4653137"/>
            <a:ext cx="4032448" cy="2115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05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6336704" cy="706090"/>
          </a:xfrm>
        </p:spPr>
        <p:txBody>
          <a:bodyPr/>
          <a:lstStyle/>
          <a:p>
            <a:r>
              <a:rPr lang="en-AU" dirty="0"/>
              <a:t>Legislation Mandates Financial Viability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340768"/>
            <a:ext cx="10081120" cy="4968552"/>
          </a:xfrm>
        </p:spPr>
        <p:txBody>
          <a:bodyPr>
            <a:normAutofit fontScale="70000" lnSpcReduction="20000"/>
          </a:bodyPr>
          <a:lstStyle/>
          <a:p>
            <a:pPr marL="400050" lvl="1" indent="0">
              <a:buNone/>
            </a:pPr>
            <a:r>
              <a:rPr lang="en-AU" dirty="0"/>
              <a:t>Australian Education Act 2013 </a:t>
            </a:r>
          </a:p>
          <a:p>
            <a:pPr marL="800100" lvl="2" indent="0">
              <a:buNone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Section 75(4) The person is financially viable</a:t>
            </a:r>
          </a:p>
          <a:p>
            <a:pPr marL="400050" lvl="1" indent="0">
              <a:buNone/>
            </a:pPr>
            <a:r>
              <a:rPr lang="en-AU" dirty="0"/>
              <a:t>Australian Education Regulations 2013 </a:t>
            </a:r>
          </a:p>
          <a:p>
            <a:pPr marL="800100" lvl="2" indent="0">
              <a:buNone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Section 27 Financial viability requirement </a:t>
            </a:r>
          </a:p>
          <a:p>
            <a:pPr marL="400050" lvl="1" indent="0">
              <a:buNone/>
            </a:pPr>
            <a:r>
              <a:rPr lang="en-AU" dirty="0"/>
              <a:t>Guide to the Australian Education Act 2013</a:t>
            </a:r>
          </a:p>
          <a:p>
            <a:pPr marL="800100" lvl="2" indent="0">
              <a:buNone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C.2.4 Financial viability</a:t>
            </a:r>
            <a:endParaRPr lang="en-AU" sz="1200" i="1" dirty="0">
              <a:solidFill>
                <a:schemeClr val="bg1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n-AU" dirty="0"/>
              <a:t>State/Territory Education Acts – For Victoria</a:t>
            </a:r>
          </a:p>
          <a:p>
            <a:pPr marL="800100" lvl="2" indent="0">
              <a:buNone/>
            </a:pPr>
            <a:r>
              <a:rPr lang="en-AU" sz="2500" dirty="0">
                <a:solidFill>
                  <a:schemeClr val="bg1">
                    <a:lumMod val="50000"/>
                  </a:schemeClr>
                </a:solidFill>
              </a:rPr>
              <a:t>Education and Training Reform Act 2006</a:t>
            </a:r>
          </a:p>
          <a:p>
            <a:pPr marL="800100" lvl="2" indent="0">
              <a:buNone/>
            </a:pPr>
            <a:r>
              <a:rPr lang="en-AU" sz="2500" dirty="0">
                <a:solidFill>
                  <a:schemeClr val="bg1">
                    <a:lumMod val="50000"/>
                  </a:schemeClr>
                </a:solidFill>
              </a:rPr>
              <a:t>Education and Training Reform Regulations 2017</a:t>
            </a:r>
          </a:p>
          <a:p>
            <a:pPr marL="800100" lvl="2" indent="0">
              <a:buNone/>
            </a:pPr>
            <a:r>
              <a:rPr lang="en-AU" sz="2500" dirty="0">
                <a:solidFill>
                  <a:schemeClr val="bg1">
                    <a:lumMod val="50000"/>
                  </a:schemeClr>
                </a:solidFill>
              </a:rPr>
              <a:t>Guidelines to the Minimum Standards and Requirements for School Registration</a:t>
            </a:r>
          </a:p>
          <a:p>
            <a:pPr marL="800100" lvl="2" indent="0">
              <a:buNone/>
            </a:pPr>
            <a:r>
              <a:rPr lang="en-AU" sz="2500" dirty="0">
                <a:solidFill>
                  <a:schemeClr val="bg1">
                    <a:lumMod val="50000"/>
                  </a:schemeClr>
                </a:solidFill>
              </a:rPr>
              <a:t>Guidelines – School Financial Capability Assessment </a:t>
            </a:r>
          </a:p>
          <a:p>
            <a:pPr marL="400050" lvl="1" indent="0">
              <a:buNone/>
            </a:pPr>
            <a:r>
              <a:rPr lang="en-AU" dirty="0"/>
              <a:t>Corporations Act 2001 </a:t>
            </a:r>
          </a:p>
          <a:p>
            <a:pPr marL="800100" lvl="2" indent="0">
              <a:buNone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Section 588G Directors duty to prevent insolvent trading</a:t>
            </a:r>
          </a:p>
          <a:p>
            <a:pPr marL="800100" lvl="2" indent="0">
              <a:buNone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Regulatory Guide 217 Duty to prevent insolvent trading: Guide for directors</a:t>
            </a:r>
          </a:p>
          <a:p>
            <a:pPr marL="400050" lvl="1" indent="0">
              <a:buNone/>
            </a:pPr>
            <a:r>
              <a:rPr lang="en-AU" dirty="0"/>
              <a:t>Australian Charities and NFP Commission </a:t>
            </a:r>
          </a:p>
          <a:p>
            <a:pPr marL="800100" lvl="2" indent="0">
              <a:buNone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Governance standard 5: Duties of responsible persons</a:t>
            </a:r>
          </a:p>
          <a:p>
            <a:pPr marL="400050" lvl="1" indent="0">
              <a:buNone/>
            </a:pPr>
            <a:r>
              <a:rPr lang="en-AU" dirty="0"/>
              <a:t>Fiduciary duty (position of trust)</a:t>
            </a:r>
          </a:p>
          <a:p>
            <a:pPr marL="914400" lvl="1" indent="-51435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3622-82CB-490C-B26C-F6B26480DC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>
            <a:extLst>
              <a:ext uri="{FF2B5EF4-FFF2-40B4-BE49-F238E27FC236}">
                <a16:creationId xmlns:a16="http://schemas.microsoft.com/office/drawing/2014/main" id="{131F88D7-A046-43CA-A6D5-61272A6C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07" y="3686430"/>
            <a:ext cx="6637020" cy="1420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495B3-ACC8-4EE4-A82D-7EB0803D0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554" y="814453"/>
            <a:ext cx="6637020" cy="2939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842" y="41054"/>
            <a:ext cx="8056803" cy="987606"/>
          </a:xfrm>
        </p:spPr>
        <p:txBody>
          <a:bodyPr/>
          <a:lstStyle/>
          <a:p>
            <a:pPr algn="ctr"/>
            <a:r>
              <a:rPr lang="en-AU" sz="2700" dirty="0"/>
              <a:t>Example School 2020 </a:t>
            </a:r>
            <a:br>
              <a:rPr lang="en-AU" sz="2700" dirty="0"/>
            </a:br>
            <a:r>
              <a:rPr lang="en-AU" sz="2700" dirty="0"/>
              <a:t>Income per student – page 10 Comparative Report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24202" y="5189584"/>
            <a:ext cx="7260230" cy="1224136"/>
          </a:xfrm>
        </p:spPr>
        <p:txBody>
          <a:bodyPr>
            <a:normAutofit/>
          </a:bodyPr>
          <a:lstStyle/>
          <a:p>
            <a:r>
              <a:rPr lang="en-AU" sz="1600" dirty="0"/>
              <a:t>Your income is $400,000 less than average.</a:t>
            </a:r>
          </a:p>
          <a:p>
            <a:r>
              <a:rPr lang="en-AU" sz="1600" dirty="0"/>
              <a:t>Note income sources – indicates a reasonable sample</a:t>
            </a:r>
          </a:p>
          <a:p>
            <a:r>
              <a:rPr lang="en-AU" sz="1600" dirty="0"/>
              <a:t>Debtors and discounts higher than average. Is a fee affordability issue emerging?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599" b="65337"/>
          <a:stretch/>
        </p:blipFill>
        <p:spPr>
          <a:xfrm>
            <a:off x="7375622" y="4232084"/>
            <a:ext cx="2913364" cy="5983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12DA84-727C-497A-9198-AEB80D452502}"/>
              </a:ext>
            </a:extLst>
          </p:cNvPr>
          <p:cNvSpPr/>
          <p:nvPr/>
        </p:nvSpPr>
        <p:spPr>
          <a:xfrm>
            <a:off x="5144004" y="1504440"/>
            <a:ext cx="4912436" cy="308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31531-240E-47C0-BC0F-B13793FFC612}"/>
              </a:ext>
            </a:extLst>
          </p:cNvPr>
          <p:cNvSpPr/>
          <p:nvPr/>
        </p:nvSpPr>
        <p:spPr>
          <a:xfrm>
            <a:off x="5213356" y="2130565"/>
            <a:ext cx="3618949" cy="255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EB5910-95EC-4B21-8C8D-1D12B23AABF0}"/>
              </a:ext>
            </a:extLst>
          </p:cNvPr>
          <p:cNvSpPr/>
          <p:nvPr/>
        </p:nvSpPr>
        <p:spPr>
          <a:xfrm>
            <a:off x="5105892" y="2848385"/>
            <a:ext cx="4950548" cy="823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79">
            <a:extLst>
              <a:ext uri="{FF2B5EF4-FFF2-40B4-BE49-F238E27FC236}">
                <a16:creationId xmlns:a16="http://schemas.microsoft.com/office/drawing/2014/main" id="{2A79E08C-1694-4A49-ADBC-529E3034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734" y="34619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F2A864D-5148-460B-8592-4D134EEAFABD}"/>
              </a:ext>
            </a:extLst>
          </p:cNvPr>
          <p:cNvSpPr/>
          <p:nvPr/>
        </p:nvSpPr>
        <p:spPr>
          <a:xfrm>
            <a:off x="5426689" y="1783042"/>
            <a:ext cx="3618949" cy="255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5">
            <a:extLst>
              <a:ext uri="{FF2B5EF4-FFF2-40B4-BE49-F238E27FC236}">
                <a16:creationId xmlns:a16="http://schemas.microsoft.com/office/drawing/2014/main" id="{2017EFB4-DD5D-471E-9695-29EB30CF7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2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13" grpId="0" animBg="1"/>
      <p:bldP spid="14" grpId="0" animBg="1"/>
      <p:bldP spid="9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210CE7-32D9-4540-A728-A3E23560D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60"/>
          <a:stretch/>
        </p:blipFill>
        <p:spPr>
          <a:xfrm>
            <a:off x="2723704" y="1038746"/>
            <a:ext cx="6637020" cy="3034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205" y="146307"/>
            <a:ext cx="7992888" cy="892439"/>
          </a:xfrm>
        </p:spPr>
        <p:txBody>
          <a:bodyPr/>
          <a:lstStyle/>
          <a:p>
            <a:pPr algn="ctr"/>
            <a:r>
              <a:rPr lang="en-AU" sz="2700" dirty="0"/>
              <a:t>Example School 2020 </a:t>
            </a:r>
            <a:br>
              <a:rPr lang="en-AU" sz="2700" dirty="0"/>
            </a:br>
            <a:r>
              <a:rPr lang="en-AU" sz="2700" dirty="0"/>
              <a:t>Expenditure – page 12 Comparative Report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04728" y="4150653"/>
            <a:ext cx="8363272" cy="1783561"/>
          </a:xfrm>
        </p:spPr>
        <p:txBody>
          <a:bodyPr>
            <a:normAutofit fontScale="85000" lnSpcReduction="20000"/>
          </a:bodyPr>
          <a:lstStyle/>
          <a:p>
            <a:r>
              <a:rPr lang="en-AU" sz="2000" dirty="0"/>
              <a:t>Your expenses are $400,000 higher than average</a:t>
            </a:r>
          </a:p>
          <a:p>
            <a:r>
              <a:rPr lang="en-AU" sz="2000" dirty="0"/>
              <a:t>Major areas </a:t>
            </a:r>
          </a:p>
          <a:p>
            <a:pPr lvl="1"/>
            <a:r>
              <a:rPr lang="en-AU" sz="1600" dirty="0"/>
              <a:t>Teaching Resources		+ $650,000</a:t>
            </a:r>
          </a:p>
          <a:p>
            <a:pPr lvl="1"/>
            <a:r>
              <a:rPr lang="en-AU" sz="1600" dirty="0"/>
              <a:t>Administration	 salaries and expenses	+ $440,000</a:t>
            </a:r>
          </a:p>
          <a:p>
            <a:pPr lvl="1"/>
            <a:r>
              <a:rPr lang="en-AU" sz="1600" dirty="0"/>
              <a:t>Maintenance	 		+ $200,000</a:t>
            </a:r>
          </a:p>
          <a:p>
            <a:r>
              <a:rPr lang="en-AU" sz="2000" dirty="0"/>
              <a:t>Teaching salaries relatively low</a:t>
            </a:r>
          </a:p>
          <a:p>
            <a:r>
              <a:rPr lang="en-AU" sz="2000" dirty="0"/>
              <a:t>How does this correlate to staffing?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41</a:t>
            </a:fld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2F2F22-ECDE-45F7-BC39-75F75CA76A7F}"/>
              </a:ext>
            </a:extLst>
          </p:cNvPr>
          <p:cNvSpPr/>
          <p:nvPr/>
        </p:nvSpPr>
        <p:spPr>
          <a:xfrm>
            <a:off x="8255049" y="2851682"/>
            <a:ext cx="1212056" cy="401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889CBC-B99A-428C-98FF-FF668202E81C}"/>
              </a:ext>
            </a:extLst>
          </p:cNvPr>
          <p:cNvSpPr/>
          <p:nvPr/>
        </p:nvSpPr>
        <p:spPr>
          <a:xfrm>
            <a:off x="8256240" y="3665093"/>
            <a:ext cx="1212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6A213A-573F-4BD2-8D25-EA4241956B4C}"/>
              </a:ext>
            </a:extLst>
          </p:cNvPr>
          <p:cNvSpPr/>
          <p:nvPr/>
        </p:nvSpPr>
        <p:spPr>
          <a:xfrm>
            <a:off x="8224963" y="2410972"/>
            <a:ext cx="1212056" cy="243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E8B603-B46E-4016-9E77-A9DD8499EFDB}"/>
              </a:ext>
            </a:extLst>
          </p:cNvPr>
          <p:cNvSpPr/>
          <p:nvPr/>
        </p:nvSpPr>
        <p:spPr>
          <a:xfrm>
            <a:off x="8224963" y="3224379"/>
            <a:ext cx="1212056" cy="44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C4AB1A-3742-489C-8284-8A6CA6C4F419}"/>
              </a:ext>
            </a:extLst>
          </p:cNvPr>
          <p:cNvSpPr/>
          <p:nvPr/>
        </p:nvSpPr>
        <p:spPr>
          <a:xfrm>
            <a:off x="8246213" y="1758904"/>
            <a:ext cx="1212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8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99110" y="404664"/>
            <a:ext cx="6408712" cy="868958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Student/Teacher ratio</a:t>
            </a:r>
            <a:endParaRPr lang="en-AU" sz="3000" dirty="0">
              <a:solidFill>
                <a:schemeClr val="bg1"/>
              </a:solidFill>
            </a:endParaRPr>
          </a:p>
        </p:txBody>
      </p:sp>
      <p:sp>
        <p:nvSpPr>
          <p:cNvPr id="1183747" name="Text Box 3"/>
          <p:cNvSpPr txBox="1">
            <a:spLocks noChangeArrowheads="1"/>
          </p:cNvSpPr>
          <p:nvPr/>
        </p:nvSpPr>
        <p:spPr bwMode="auto">
          <a:xfrm>
            <a:off x="1975082" y="1551894"/>
            <a:ext cx="770485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</a:t>
            </a:r>
            <a:r>
              <a:rPr lang="en-US" sz="3200" dirty="0">
                <a:solidFill>
                  <a:schemeClr val="bg1"/>
                </a:solidFill>
              </a:rPr>
              <a:t>			</a:t>
            </a:r>
            <a:r>
              <a:rPr lang="en-US" sz="2000" u="sng" dirty="0"/>
              <a:t>Number of students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               	       Full-Time teacher equivalent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= Average number of students per FTE teacher</a:t>
            </a:r>
            <a:endParaRPr lang="en-AU" sz="2000" dirty="0"/>
          </a:p>
        </p:txBody>
      </p:sp>
      <p:sp>
        <p:nvSpPr>
          <p:cNvPr id="1183748" name="Text Box 4"/>
          <p:cNvSpPr txBox="1">
            <a:spLocks noChangeArrowheads="1"/>
          </p:cNvSpPr>
          <p:nvPr/>
        </p:nvSpPr>
        <p:spPr bwMode="auto">
          <a:xfrm>
            <a:off x="2898138" y="3645025"/>
            <a:ext cx="678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/>
              <a:t>Best Practice = Depends on the school</a:t>
            </a:r>
          </a:p>
          <a:p>
            <a:pPr>
              <a:spcBef>
                <a:spcPct val="50000"/>
              </a:spcBef>
            </a:pPr>
            <a:endParaRPr lang="en-US" sz="2000" i="1" dirty="0"/>
          </a:p>
          <a:p>
            <a:pPr>
              <a:spcBef>
                <a:spcPct val="50000"/>
              </a:spcBef>
            </a:pPr>
            <a:r>
              <a:rPr lang="en-US" sz="2000" i="1" dirty="0"/>
              <a:t>                      </a:t>
            </a:r>
            <a:r>
              <a:rPr lang="en-US" sz="2000" i="1" u="sng" dirty="0"/>
              <a:t>Nationally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i="1" dirty="0"/>
              <a:t>Wages = 80% of total expenses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i="1" dirty="0"/>
              <a:t>Teacher wages = 58% of total expenses</a:t>
            </a:r>
            <a:endParaRPr lang="en-AU" sz="20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8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8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46" grpId="0" build="p" autoUpdateAnimBg="0"/>
      <p:bldP spid="1183747" grpId="0" autoUpdateAnimBg="0"/>
      <p:bldP spid="118374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BA67A8-9F84-4897-B937-64538F3C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64" y="3249652"/>
            <a:ext cx="4009524" cy="142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375" y="156955"/>
            <a:ext cx="7919105" cy="902550"/>
          </a:xfrm>
        </p:spPr>
        <p:txBody>
          <a:bodyPr/>
          <a:lstStyle/>
          <a:p>
            <a:pPr algn="ctr"/>
            <a:r>
              <a:rPr lang="en-AU" sz="2700" dirty="0"/>
              <a:t>Example School 2020 </a:t>
            </a:r>
            <a:br>
              <a:rPr lang="en-AU" sz="2700" dirty="0"/>
            </a:br>
            <a:r>
              <a:rPr lang="en-AU" sz="2700" dirty="0"/>
              <a:t>Primary Staff ratios – page 14 Comparative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098" b="49561"/>
          <a:stretch/>
        </p:blipFill>
        <p:spPr>
          <a:xfrm>
            <a:off x="7032104" y="3470213"/>
            <a:ext cx="2919880" cy="88481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91544" y="4775744"/>
            <a:ext cx="8424936" cy="1296144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2.1 fewer primary school staff as average school with same enrolments</a:t>
            </a:r>
          </a:p>
          <a:p>
            <a:r>
              <a:rPr lang="en-AU" sz="2000" dirty="0"/>
              <a:t>Exclude maintenance staff because this is influenced by your choice to employ or outsource and also the relative size of properties to be maintained.</a:t>
            </a:r>
          </a:p>
        </p:txBody>
      </p:sp>
      <p:sp>
        <p:nvSpPr>
          <p:cNvPr id="9" name="Right Brace 8"/>
          <p:cNvSpPr/>
          <p:nvPr/>
        </p:nvSpPr>
        <p:spPr>
          <a:xfrm>
            <a:off x="9186422" y="1700808"/>
            <a:ext cx="221946" cy="79208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9552384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(2.1)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145" y="31738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Primary student/teacher ratio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43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524A4-2608-4ABB-93E0-BE43514AA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428" y="1098437"/>
            <a:ext cx="6637020" cy="19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51931F-5269-4F39-A535-DD5ABEA56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585" y="3201946"/>
            <a:ext cx="6637020" cy="1420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098" y="92779"/>
            <a:ext cx="8509902" cy="984768"/>
          </a:xfrm>
        </p:spPr>
        <p:txBody>
          <a:bodyPr>
            <a:noAutofit/>
          </a:bodyPr>
          <a:lstStyle/>
          <a:p>
            <a:pPr algn="ctr"/>
            <a:r>
              <a:rPr lang="en-AU" sz="2700" dirty="0"/>
              <a:t>Example School 2020 </a:t>
            </a:r>
            <a:br>
              <a:rPr lang="en-AU" sz="2700" dirty="0"/>
            </a:br>
            <a:r>
              <a:rPr lang="en-AU" sz="2700" dirty="0"/>
              <a:t>Secondary Staff ratios – page 14 Comparative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098" b="49561"/>
          <a:stretch/>
        </p:blipFill>
        <p:spPr>
          <a:xfrm>
            <a:off x="7032117" y="3473818"/>
            <a:ext cx="3055883" cy="9260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13756" y="4737136"/>
            <a:ext cx="8964488" cy="1296144"/>
          </a:xfrm>
        </p:spPr>
        <p:txBody>
          <a:bodyPr>
            <a:normAutofit fontScale="85000" lnSpcReduction="20000"/>
          </a:bodyPr>
          <a:lstStyle/>
          <a:p>
            <a:r>
              <a:rPr lang="en-AU" sz="2000" dirty="0"/>
              <a:t>4.2 more Secondary staff than average school with same enrolments</a:t>
            </a:r>
          </a:p>
          <a:p>
            <a:r>
              <a:rPr lang="en-AU" sz="2000" dirty="0"/>
              <a:t>Apart from administration, doesn’t quite align with costs. Indicates lower cost per staff member</a:t>
            </a:r>
          </a:p>
          <a:p>
            <a:r>
              <a:rPr lang="en-AU" sz="2000" dirty="0"/>
              <a:t>Should the school budget for wage rate increases in the near future?</a:t>
            </a:r>
          </a:p>
          <a:p>
            <a:r>
              <a:rPr lang="en-AU" sz="2000" dirty="0"/>
              <a:t>Exclude maintenance staff because this is influenced by your choice to employ or outsource and also the relative size of properties to be maintained.</a:t>
            </a:r>
          </a:p>
        </p:txBody>
      </p:sp>
      <p:sp>
        <p:nvSpPr>
          <p:cNvPr id="9" name="Right Brace 8"/>
          <p:cNvSpPr/>
          <p:nvPr/>
        </p:nvSpPr>
        <p:spPr>
          <a:xfrm>
            <a:off x="9186422" y="1700808"/>
            <a:ext cx="221946" cy="79208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9552384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+ 4.2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145" y="3173886"/>
            <a:ext cx="331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Secondary student/teacher ratio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44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49D53-5A31-4A1A-A919-5A76D603C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02" y="1112597"/>
            <a:ext cx="663702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065" y="116632"/>
            <a:ext cx="8221870" cy="864096"/>
          </a:xfrm>
        </p:spPr>
        <p:txBody>
          <a:bodyPr>
            <a:noAutofit/>
          </a:bodyPr>
          <a:lstStyle/>
          <a:p>
            <a:pPr algn="ctr"/>
            <a:r>
              <a:rPr lang="en-AU" sz="2700" dirty="0"/>
              <a:t>Example School </a:t>
            </a:r>
            <a:br>
              <a:rPr lang="en-AU" sz="2700" dirty="0"/>
            </a:br>
            <a:r>
              <a:rPr lang="en-AU" sz="2700" dirty="0"/>
              <a:t>Primary staff ratio trends – page 10 Historical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45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9D249-BA66-4C52-B98F-9DBDFBB4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528" y="1099836"/>
            <a:ext cx="6640413" cy="503108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915380-12D1-6425-751E-F5BB5CC27E4B}"/>
              </a:ext>
            </a:extLst>
          </p:cNvPr>
          <p:cNvSpPr/>
          <p:nvPr/>
        </p:nvSpPr>
        <p:spPr>
          <a:xfrm>
            <a:off x="4534520" y="4293096"/>
            <a:ext cx="2376264" cy="838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1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080" y="172987"/>
            <a:ext cx="8064896" cy="807741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Example School </a:t>
            </a:r>
            <a:br>
              <a:rPr lang="en-AU" dirty="0"/>
            </a:br>
            <a:r>
              <a:rPr lang="en-AU" dirty="0"/>
              <a:t>Secondary staff ratio trends – page 11 Historical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46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29F51-0A0C-4F79-B86C-E620EA046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5" y="1085790"/>
            <a:ext cx="6354323" cy="520037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2C49F5-ED50-445D-A984-C83A96730CF6}"/>
              </a:ext>
            </a:extLst>
          </p:cNvPr>
          <p:cNvSpPr/>
          <p:nvPr/>
        </p:nvSpPr>
        <p:spPr>
          <a:xfrm rot="1021989">
            <a:off x="4619835" y="4838760"/>
            <a:ext cx="2376264" cy="838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4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74" y="89232"/>
            <a:ext cx="7991908" cy="98118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Example School </a:t>
            </a:r>
            <a:br>
              <a:rPr lang="en-AU" dirty="0"/>
            </a:br>
            <a:r>
              <a:rPr lang="en-AU" dirty="0"/>
              <a:t>Net Operating Margin trend – page 12 Historical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47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F04F3-BD48-4BCD-A4FA-4B19DE19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58" y="1181968"/>
            <a:ext cx="5716575" cy="51993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66C6F0-31F8-4DDC-9EF4-C4CC8F865B54}"/>
              </a:ext>
            </a:extLst>
          </p:cNvPr>
          <p:cNvSpPr/>
          <p:nvPr/>
        </p:nvSpPr>
        <p:spPr>
          <a:xfrm rot="1021989">
            <a:off x="5511409" y="4862901"/>
            <a:ext cx="1328720" cy="632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4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WordArt 2"/>
          <p:cNvSpPr>
            <a:spLocks noChangeArrowheads="1" noChangeShapeType="1" noTextEdit="1"/>
          </p:cNvSpPr>
          <p:nvPr/>
        </p:nvSpPr>
        <p:spPr bwMode="auto">
          <a:xfrm>
            <a:off x="2495600" y="2636912"/>
            <a:ext cx="741682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D1A1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Solvency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23992" y="6525344"/>
            <a:ext cx="2133600" cy="476250"/>
          </a:xfrm>
        </p:spPr>
        <p:txBody>
          <a:bodyPr/>
          <a:lstStyle/>
          <a:p>
            <a:fld id="{76773622-82CB-490C-B26C-F6B26480DC2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639616" y="4149080"/>
            <a:ext cx="691276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D1A1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Ability to pay debts when due</a:t>
            </a:r>
          </a:p>
        </p:txBody>
      </p:sp>
    </p:spTree>
    <p:extLst>
      <p:ext uri="{BB962C8B-B14F-4D97-AF65-F5344CB8AC3E}">
        <p14:creationId xmlns:p14="http://schemas.microsoft.com/office/powerpoint/2010/main" val="1385932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408946"/>
            <a:ext cx="5112568" cy="850106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Working Capital Ratio</a:t>
            </a:r>
            <a:endParaRPr lang="en-AU" sz="3000" dirty="0">
              <a:solidFill>
                <a:schemeClr val="bg1"/>
              </a:solidFill>
            </a:endParaRPr>
          </a:p>
        </p:txBody>
      </p:sp>
      <p:sp>
        <p:nvSpPr>
          <p:cNvPr id="1045507" name="Text Box 3"/>
          <p:cNvSpPr txBox="1">
            <a:spLocks noChangeArrowheads="1"/>
          </p:cNvSpPr>
          <p:nvPr/>
        </p:nvSpPr>
        <p:spPr bwMode="auto">
          <a:xfrm>
            <a:off x="2039815" y="1613118"/>
            <a:ext cx="811236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			</a:t>
            </a:r>
            <a:r>
              <a:rPr lang="en-US" sz="2000" dirty="0"/>
              <a:t>= </a:t>
            </a:r>
            <a:r>
              <a:rPr lang="en-US" sz="2000" u="sng" dirty="0"/>
              <a:t>Current assets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                       	   Current liabilities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= For every dollar of debt due in the next 12 months (denominator), how much cash (numerator) was available?</a:t>
            </a:r>
            <a:endParaRPr lang="en-AU" sz="2000" dirty="0"/>
          </a:p>
        </p:txBody>
      </p:sp>
      <p:sp>
        <p:nvSpPr>
          <p:cNvPr id="1045508" name="Text Box 4"/>
          <p:cNvSpPr txBox="1">
            <a:spLocks noChangeArrowheads="1"/>
          </p:cNvSpPr>
          <p:nvPr/>
        </p:nvSpPr>
        <p:spPr bwMode="auto">
          <a:xfrm>
            <a:off x="2135561" y="3783067"/>
            <a:ext cx="7776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/>
              <a:t>Rule of thumb = at least 1 times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1" dirty="0"/>
              <a:t>Australian Independent schools national average 1.3 (2020 school year)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Increasing trend over recent years</a:t>
            </a: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1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6" grpId="0" build="p" autoUpdateAnimBg="0"/>
      <p:bldP spid="1045507" grpId="0" autoUpdateAnimBg="0"/>
      <p:bldP spid="10455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E8CF-E463-424F-887A-99D7BEB9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5" y="274638"/>
            <a:ext cx="10478955" cy="706090"/>
          </a:xfrm>
        </p:spPr>
        <p:txBody>
          <a:bodyPr/>
          <a:lstStyle/>
          <a:p>
            <a:r>
              <a:rPr lang="en-GB" dirty="0"/>
              <a:t>Education and Training Reform Act 2006 </a:t>
            </a:r>
            <a:r>
              <a:rPr lang="en-GB" sz="2000" dirty="0"/>
              <a:t>(authorised version 2 May 2022)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FEF1A-B784-4071-A9DC-25EEDF65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Section 4.3.1 (6) (b) school must comply with </a:t>
            </a:r>
            <a:r>
              <a:rPr lang="en-GB" dirty="0">
                <a:highlight>
                  <a:srgbClr val="FFFF00"/>
                </a:highlight>
              </a:rPr>
              <a:t>minimum standards</a:t>
            </a:r>
          </a:p>
          <a:p>
            <a:pPr lvl="1"/>
            <a:r>
              <a:rPr lang="en-GB" dirty="0"/>
              <a:t>Section 4.3.1 (6B) requires monitoring and assessment of school’s </a:t>
            </a:r>
            <a:r>
              <a:rPr lang="en-GB" dirty="0">
                <a:highlight>
                  <a:srgbClr val="FFFF00"/>
                </a:highlight>
              </a:rPr>
              <a:t>financial capabilities </a:t>
            </a:r>
            <a:r>
              <a:rPr lang="en-GB" dirty="0"/>
              <a:t>…….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r>
              <a:rPr lang="en-GB" dirty="0"/>
              <a:t>Section 4.3.1A Authority may </a:t>
            </a:r>
            <a:r>
              <a:rPr lang="en-GB" dirty="0">
                <a:highlight>
                  <a:srgbClr val="FFFF00"/>
                </a:highlight>
              </a:rPr>
              <a:t>monitor and assess financial capability </a:t>
            </a:r>
            <a:r>
              <a:rPr lang="en-GB" dirty="0"/>
              <a:t>of registered non-Government schools</a:t>
            </a:r>
          </a:p>
          <a:p>
            <a:pPr lvl="1"/>
            <a:r>
              <a:rPr lang="en-GB" dirty="0"/>
              <a:t>Section 4.3.8A Authority may </a:t>
            </a:r>
            <a:r>
              <a:rPr lang="en-GB" dirty="0">
                <a:highlight>
                  <a:srgbClr val="FFFF00"/>
                </a:highlight>
              </a:rPr>
              <a:t>issue </a:t>
            </a:r>
            <a:r>
              <a:rPr lang="en-GB" b="1" dirty="0">
                <a:highlight>
                  <a:srgbClr val="FFFF00"/>
                </a:highlight>
              </a:rPr>
              <a:t>guidelines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/>
              <a:t>for monitoring and conducting assessments of financial capabilities….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2A4D4-4D58-4177-8567-9758C443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2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16632"/>
            <a:ext cx="7992888" cy="93610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Cash Reserves </a:t>
            </a:r>
            <a:br>
              <a:rPr lang="en-US" dirty="0"/>
            </a:br>
            <a:r>
              <a:rPr lang="en-US" sz="2000" dirty="0"/>
              <a:t>(measured in months of operating expenditure)</a:t>
            </a:r>
            <a:endParaRPr lang="en-AU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34DE-A43F-4606-A7F6-24073FEC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412777"/>
            <a:ext cx="8447856" cy="2304255"/>
          </a:xfrm>
        </p:spPr>
        <p:txBody>
          <a:bodyPr>
            <a:noAutofit/>
          </a:bodyPr>
          <a:lstStyle/>
          <a:p>
            <a:r>
              <a:rPr lang="en-GB" sz="2800" dirty="0"/>
              <a:t>Research indicates 1 - 3 month’s of operating expenses in cash reserves.</a:t>
            </a:r>
          </a:p>
          <a:p>
            <a:r>
              <a:rPr lang="en-GB" sz="2800" dirty="0"/>
              <a:t>Our operating expenses = $24 million /Annum</a:t>
            </a:r>
          </a:p>
          <a:p>
            <a:r>
              <a:rPr lang="en-GB" sz="2800" dirty="0"/>
              <a:t>			</a:t>
            </a:r>
            <a:r>
              <a:rPr lang="en-GB" sz="2800"/>
              <a:t>	  = </a:t>
            </a:r>
            <a:r>
              <a:rPr lang="en-GB" sz="2800" dirty="0"/>
              <a:t>$2.0 million/month</a:t>
            </a:r>
            <a:endParaRPr lang="en-AU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50</a:t>
            </a:fld>
            <a:endParaRPr lang="en-AU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134DA-D9D0-463E-B89D-39EAF8733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518465"/>
              </p:ext>
            </p:extLst>
          </p:nvPr>
        </p:nvGraphicFramePr>
        <p:xfrm>
          <a:off x="3395700" y="3501008"/>
          <a:ext cx="54006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30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6" grpId="0" build="p" autoUpdateAnimBg="0"/>
      <p:bldP spid="3" grpId="0" build="p"/>
      <p:bldGraphic spid="6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4824" y="163091"/>
            <a:ext cx="7441617" cy="850106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Example School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Liquidity trends - page 3 of the Historical Report</a:t>
            </a:r>
            <a:endParaRPr lang="en-AU" sz="3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51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E0724-A689-4541-ABF3-B8227DB6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269058"/>
            <a:ext cx="6386289" cy="496795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CDF4750-2C12-4602-8C7C-646906061D3E}"/>
              </a:ext>
            </a:extLst>
          </p:cNvPr>
          <p:cNvSpPr/>
          <p:nvPr/>
        </p:nvSpPr>
        <p:spPr>
          <a:xfrm>
            <a:off x="8760296" y="3356992"/>
            <a:ext cx="1656184" cy="792088"/>
          </a:xfrm>
          <a:prstGeom prst="wedgeEllipseCallout">
            <a:avLst>
              <a:gd name="adj1" fmla="val -87079"/>
              <a:gd name="adj2" fmla="val 48070"/>
            </a:avLst>
          </a:prstGeom>
          <a:solidFill>
            <a:srgbClr val="7D1A1A"/>
          </a:solidFill>
          <a:ln>
            <a:solidFill>
              <a:srgbClr val="7D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this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8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6" grpId="0" build="p" autoUpdateAnimBg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WordArt 2"/>
          <p:cNvSpPr>
            <a:spLocks noChangeArrowheads="1" noChangeShapeType="1" noTextEdit="1"/>
          </p:cNvSpPr>
          <p:nvPr/>
        </p:nvSpPr>
        <p:spPr bwMode="auto">
          <a:xfrm>
            <a:off x="2495600" y="2636912"/>
            <a:ext cx="741682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D1A1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Sustainability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51984" y="6525344"/>
            <a:ext cx="2133600" cy="476250"/>
          </a:xfrm>
        </p:spPr>
        <p:txBody>
          <a:bodyPr/>
          <a:lstStyle/>
          <a:p>
            <a:fld id="{76773622-82CB-490C-B26C-F6B26480DC2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639616" y="4149080"/>
            <a:ext cx="691276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D1A1A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/>
              </a:rPr>
              <a:t>This draws from the reservoir</a:t>
            </a:r>
          </a:p>
        </p:txBody>
      </p:sp>
    </p:spTree>
    <p:extLst>
      <p:ext uri="{BB962C8B-B14F-4D97-AF65-F5344CB8AC3E}">
        <p14:creationId xmlns:p14="http://schemas.microsoft.com/office/powerpoint/2010/main" val="871429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182873"/>
            <a:ext cx="4464496" cy="861773"/>
          </a:xfrm>
        </p:spPr>
        <p:txBody>
          <a:bodyPr/>
          <a:lstStyle/>
          <a:p>
            <a:r>
              <a:rPr lang="en-US" dirty="0"/>
              <a:t>Debt per student</a:t>
            </a:r>
            <a:br>
              <a:rPr lang="en-US" dirty="0"/>
            </a:br>
            <a:r>
              <a:rPr lang="en-US" sz="2000" dirty="0"/>
              <a:t>(excluding right of use)</a:t>
            </a:r>
            <a:endParaRPr lang="en-AU" sz="2000" dirty="0"/>
          </a:p>
        </p:txBody>
      </p:sp>
      <p:sp>
        <p:nvSpPr>
          <p:cNvPr id="1055747" name="Text Box 3"/>
          <p:cNvSpPr txBox="1">
            <a:spLocks noChangeArrowheads="1"/>
          </p:cNvSpPr>
          <p:nvPr/>
        </p:nvSpPr>
        <p:spPr bwMode="auto">
          <a:xfrm>
            <a:off x="3503712" y="1566513"/>
            <a:ext cx="64807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Interest bearing (bank) debt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      Student numbers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</a:t>
            </a:r>
            <a:endParaRPr lang="en-AU" sz="2800" dirty="0"/>
          </a:p>
        </p:txBody>
      </p:sp>
      <p:sp>
        <p:nvSpPr>
          <p:cNvPr id="1055748" name="Text Box 4"/>
          <p:cNvSpPr txBox="1">
            <a:spLocks noChangeArrowheads="1"/>
          </p:cNvSpPr>
          <p:nvPr/>
        </p:nvSpPr>
        <p:spPr bwMode="auto">
          <a:xfrm>
            <a:off x="2189076" y="2921610"/>
            <a:ext cx="81369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/>
              <a:t>Sample Average about $9,511 (2020 school year)</a:t>
            </a:r>
          </a:p>
          <a:p>
            <a:pPr>
              <a:spcBef>
                <a:spcPct val="50000"/>
              </a:spcBef>
            </a:pPr>
            <a:r>
              <a:rPr lang="en-US" sz="2000" i="1" dirty="0"/>
              <a:t>Independent schools Australian national average about $8,400 (2020)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53</a:t>
            </a:fld>
            <a:endParaRPr lang="en-AU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98CD7B2-8C1F-4AC2-BBD3-4208F7C0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4102923"/>
            <a:ext cx="388843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Debt excluding right of use “debt”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      Student numbers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		</a:t>
            </a:r>
            <a:endParaRPr lang="en-AU" sz="280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3846774-4B57-4EDB-B08A-5E7B1C1380A0}"/>
              </a:ext>
            </a:extLst>
          </p:cNvPr>
          <p:cNvSpPr/>
          <p:nvPr/>
        </p:nvSpPr>
        <p:spPr>
          <a:xfrm>
            <a:off x="8472264" y="4110172"/>
            <a:ext cx="1656184" cy="792088"/>
          </a:xfrm>
          <a:prstGeom prst="wedgeEllipseCallout">
            <a:avLst>
              <a:gd name="adj1" fmla="val -129848"/>
              <a:gd name="adj2" fmla="val -5586"/>
            </a:avLst>
          </a:prstGeom>
          <a:solidFill>
            <a:srgbClr val="7D1A1A"/>
          </a:solidFill>
          <a:ln>
            <a:solidFill>
              <a:srgbClr val="7D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this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3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6" grpId="0" build="p" autoUpdateAnimBg="0"/>
      <p:bldP spid="1055747" grpId="0" autoUpdateAnimBg="0"/>
      <p:bldP spid="1055748" grpId="0" autoUpdateAnimBg="0"/>
      <p:bldP spid="6" grpId="0" autoUpdateAnimBg="0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6896" y="332656"/>
            <a:ext cx="5328592" cy="706090"/>
          </a:xfrm>
        </p:spPr>
        <p:txBody>
          <a:bodyPr/>
          <a:lstStyle/>
          <a:p>
            <a:r>
              <a:rPr lang="en-US" dirty="0"/>
              <a:t>Debt Servicing Cover</a:t>
            </a:r>
            <a:endParaRPr lang="en-AU" dirty="0"/>
          </a:p>
        </p:txBody>
      </p:sp>
      <p:sp>
        <p:nvSpPr>
          <p:cNvPr id="11345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2351584" y="2060848"/>
            <a:ext cx="7992888" cy="331236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000" u="sng" dirty="0"/>
              <a:t>Earnings before interest, depreciation, </a:t>
            </a:r>
            <a:r>
              <a:rPr lang="en-US" sz="2000" u="sng" dirty="0" err="1"/>
              <a:t>amortisation</a:t>
            </a:r>
            <a:endParaRPr lang="en-US" sz="2000" u="sng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              Interest expense + Principal repayments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= Number of times the school can meet its principal </a:t>
            </a:r>
            <a:r>
              <a:rPr lang="en-US" sz="2000" u="sng" dirty="0"/>
              <a:t>and</a:t>
            </a:r>
            <a:r>
              <a:rPr lang="en-US" sz="2000" dirty="0"/>
              <a:t> interest payments</a:t>
            </a:r>
          </a:p>
          <a:p>
            <a:pPr eaLnBrk="1" hangingPunct="1">
              <a:buNone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Rule of thumb &gt; 1.5 times</a:t>
            </a: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2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6896" y="332656"/>
            <a:ext cx="5328592" cy="706090"/>
          </a:xfrm>
        </p:spPr>
        <p:txBody>
          <a:bodyPr/>
          <a:lstStyle/>
          <a:p>
            <a:r>
              <a:rPr lang="en-US" dirty="0"/>
              <a:t>Debt / EBIDA</a:t>
            </a:r>
            <a:endParaRPr lang="en-AU" dirty="0"/>
          </a:p>
        </p:txBody>
      </p:sp>
      <p:sp>
        <p:nvSpPr>
          <p:cNvPr id="11345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2351584" y="2060848"/>
            <a:ext cx="7992888" cy="331236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Total Debt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Earnings before interest, depreciation, </a:t>
            </a:r>
            <a:r>
              <a:rPr lang="en-US" sz="2000" dirty="0" err="1"/>
              <a:t>amortisation</a:t>
            </a: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= How many years of EBIDA to repay debt</a:t>
            </a:r>
          </a:p>
          <a:p>
            <a:pPr eaLnBrk="1" hangingPunct="1">
              <a:buNone/>
            </a:pPr>
            <a:endParaRPr lang="en-US" sz="20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/>
              <a:t>Rule of thumb debt should be less than 4 times EBIDA</a:t>
            </a: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55</a:t>
            </a:fld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8D4BE3-54DB-45D7-B5D0-152D752F33FF}"/>
              </a:ext>
            </a:extLst>
          </p:cNvPr>
          <p:cNvCxnSpPr/>
          <p:nvPr/>
        </p:nvCxnSpPr>
        <p:spPr>
          <a:xfrm>
            <a:off x="2567608" y="2636912"/>
            <a:ext cx="5097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1D24762-9261-457F-BC5E-A12C36B6C450}"/>
              </a:ext>
            </a:extLst>
          </p:cNvPr>
          <p:cNvSpPr/>
          <p:nvPr/>
        </p:nvSpPr>
        <p:spPr>
          <a:xfrm>
            <a:off x="8796300" y="2240868"/>
            <a:ext cx="1656184" cy="792088"/>
          </a:xfrm>
          <a:prstGeom prst="wedgeEllipseCallout">
            <a:avLst>
              <a:gd name="adj1" fmla="val -80080"/>
              <a:gd name="adj2" fmla="val 5796"/>
            </a:avLst>
          </a:prstGeom>
          <a:solidFill>
            <a:srgbClr val="7D1A1A"/>
          </a:solidFill>
          <a:ln>
            <a:solidFill>
              <a:srgbClr val="7D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this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07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autoUpdateAnimBg="0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151A8-2776-412E-B66C-B99A3994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078" y="1299084"/>
            <a:ext cx="6637020" cy="2382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078" y="155719"/>
            <a:ext cx="6408712" cy="868958"/>
          </a:xfrm>
        </p:spPr>
        <p:txBody>
          <a:bodyPr/>
          <a:lstStyle/>
          <a:p>
            <a:pPr algn="ctr"/>
            <a:r>
              <a:rPr lang="en-AU" sz="2700" dirty="0">
                <a:solidFill>
                  <a:schemeClr val="bg1"/>
                </a:solidFill>
              </a:rPr>
              <a:t>Example School 2020 </a:t>
            </a:r>
            <a:br>
              <a:rPr lang="en-AU" sz="2700" dirty="0">
                <a:solidFill>
                  <a:schemeClr val="bg1"/>
                </a:solidFill>
              </a:rPr>
            </a:br>
            <a:r>
              <a:rPr lang="en-AU" sz="2700" dirty="0">
                <a:solidFill>
                  <a:schemeClr val="bg1"/>
                </a:solidFill>
              </a:rPr>
              <a:t>Debt Ratios – page 9 Comparative </a:t>
            </a:r>
            <a:r>
              <a:rPr lang="en-AU" sz="3000" dirty="0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56</a:t>
            </a:fld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B64D44-CF7A-4638-979D-154761F55CD8}"/>
              </a:ext>
            </a:extLst>
          </p:cNvPr>
          <p:cNvSpPr/>
          <p:nvPr/>
        </p:nvSpPr>
        <p:spPr>
          <a:xfrm>
            <a:off x="4963329" y="2464896"/>
            <a:ext cx="4701593" cy="216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FBD3B5-030E-4BF2-83CA-418BBDBFCBEF}"/>
              </a:ext>
            </a:extLst>
          </p:cNvPr>
          <p:cNvSpPr/>
          <p:nvPr/>
        </p:nvSpPr>
        <p:spPr>
          <a:xfrm>
            <a:off x="5303912" y="1824167"/>
            <a:ext cx="792088" cy="453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2E02DD-A0B8-493B-8E07-4ECBE1DE4AEE}"/>
              </a:ext>
            </a:extLst>
          </p:cNvPr>
          <p:cNvSpPr/>
          <p:nvPr/>
        </p:nvSpPr>
        <p:spPr>
          <a:xfrm>
            <a:off x="5489084" y="3043301"/>
            <a:ext cx="484700" cy="275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7B764-CBCD-4E95-8C63-C30C8A00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490" y="3868787"/>
            <a:ext cx="6637020" cy="14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E123F-FD97-48E8-BC42-1FD5C9BB7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63" y="1040231"/>
            <a:ext cx="6076950" cy="572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218" y="172620"/>
            <a:ext cx="7811190" cy="885601"/>
          </a:xfrm>
        </p:spPr>
        <p:txBody>
          <a:bodyPr>
            <a:noAutofit/>
          </a:bodyPr>
          <a:lstStyle/>
          <a:p>
            <a:pPr algn="ctr"/>
            <a:r>
              <a:rPr lang="en-AU" sz="2700" dirty="0"/>
              <a:t>Example School </a:t>
            </a:r>
            <a:br>
              <a:rPr lang="en-AU" sz="2700" dirty="0"/>
            </a:br>
            <a:r>
              <a:rPr lang="en-AU" sz="2700" dirty="0"/>
              <a:t>Debt ratios trend – page 6 Historical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57</a:t>
            </a:fld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529127-99F6-4F19-BFD0-18242B1D07C8}"/>
              </a:ext>
            </a:extLst>
          </p:cNvPr>
          <p:cNvSpPr/>
          <p:nvPr/>
        </p:nvSpPr>
        <p:spPr>
          <a:xfrm>
            <a:off x="4067565" y="3592986"/>
            <a:ext cx="4464496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C1827D2-90A6-4DA7-9C95-3E278076D8E6}"/>
              </a:ext>
            </a:extLst>
          </p:cNvPr>
          <p:cNvSpPr/>
          <p:nvPr/>
        </p:nvSpPr>
        <p:spPr>
          <a:xfrm>
            <a:off x="8760296" y="3805635"/>
            <a:ext cx="1656184" cy="792088"/>
          </a:xfrm>
          <a:prstGeom prst="wedgeEllipseCallout">
            <a:avLst>
              <a:gd name="adj1" fmla="val -66860"/>
              <a:gd name="adj2" fmla="val -2334"/>
            </a:avLst>
          </a:prstGeom>
          <a:solidFill>
            <a:srgbClr val="7D1A1A"/>
          </a:solidFill>
          <a:ln>
            <a:solidFill>
              <a:srgbClr val="7D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this year</a:t>
            </a:r>
            <a:endParaRPr lang="en-AU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46DE420-58AD-4C34-B9CB-2A83B126EA3E}"/>
              </a:ext>
            </a:extLst>
          </p:cNvPr>
          <p:cNvSpPr/>
          <p:nvPr/>
        </p:nvSpPr>
        <p:spPr>
          <a:xfrm>
            <a:off x="8070513" y="3958110"/>
            <a:ext cx="461548" cy="479002"/>
          </a:xfrm>
          <a:prstGeom prst="rightBrace">
            <a:avLst/>
          </a:prstGeom>
          <a:ln w="25400">
            <a:solidFill>
              <a:srgbClr val="7D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2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377064"/>
            <a:ext cx="5410944" cy="64807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Depreciation Impact</a:t>
            </a:r>
            <a:endParaRPr lang="en-AU" sz="3000" dirty="0">
              <a:solidFill>
                <a:schemeClr val="bg1"/>
              </a:solidFill>
            </a:endParaRPr>
          </a:p>
        </p:txBody>
      </p:sp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1991544" y="2057400"/>
            <a:ext cx="867645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		</a:t>
            </a:r>
            <a:r>
              <a:rPr lang="en-US" sz="2000" u="sng" dirty="0"/>
              <a:t>Depreciation expenditure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              	Net cash from operations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Depreciation is </a:t>
            </a:r>
            <a:r>
              <a:rPr lang="en-US" sz="2000" dirty="0">
                <a:highlight>
                  <a:srgbClr val="FFFF00"/>
                </a:highlight>
              </a:rPr>
              <a:t>proxy for asset replacement </a:t>
            </a:r>
            <a:r>
              <a:rPr lang="en-US" sz="2000" dirty="0"/>
              <a:t>needs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Indicates % of the operating surplus to be directed to asset replacement. </a:t>
            </a: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0" grpId="0" build="p" autoUpdateAnimBg="0"/>
      <p:bldP spid="105165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428" y="366683"/>
            <a:ext cx="5770984" cy="64807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Reinvestment ratio</a:t>
            </a:r>
            <a:endParaRPr lang="en-AU" sz="3000" dirty="0">
              <a:solidFill>
                <a:schemeClr val="bg1"/>
              </a:solidFill>
            </a:endParaRPr>
          </a:p>
        </p:txBody>
      </p:sp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1991544" y="2057401"/>
            <a:ext cx="867645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		</a:t>
            </a:r>
            <a:r>
              <a:rPr lang="en-US" sz="2000" u="sng" dirty="0"/>
              <a:t>Capital expenditure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                            Net cash from operations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Indicates % of operating surplus actually reinvested into asset replacement. </a:t>
            </a: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2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0" grpId="0" build="p" autoUpdateAnimBg="0"/>
      <p:bldP spid="10516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F79A3-FF9C-46C5-D626-66F0657A3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16633"/>
            <a:ext cx="8510993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DAA5A-D358-403D-92FE-8451719501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69476" y="6492876"/>
            <a:ext cx="898525" cy="365125"/>
          </a:xfrm>
        </p:spPr>
        <p:txBody>
          <a:bodyPr/>
          <a:lstStyle/>
          <a:p>
            <a:fld id="{3B6EDADE-FF7E-4B9C-BE3D-18D466C8F1C9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D0525-666E-4248-AF35-3BB61C7C391C}"/>
              </a:ext>
            </a:extLst>
          </p:cNvPr>
          <p:cNvSpPr/>
          <p:nvPr/>
        </p:nvSpPr>
        <p:spPr>
          <a:xfrm>
            <a:off x="3888904" y="3789040"/>
            <a:ext cx="5231432" cy="50405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C8DC2-CF27-4E5E-BAB2-B595DBBC9784}"/>
              </a:ext>
            </a:extLst>
          </p:cNvPr>
          <p:cNvSpPr/>
          <p:nvPr/>
        </p:nvSpPr>
        <p:spPr>
          <a:xfrm>
            <a:off x="4079776" y="6453966"/>
            <a:ext cx="3888432" cy="40403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3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67BD6C-C27F-44E6-8A0C-B49E2D37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01" y="1058220"/>
            <a:ext cx="5292533" cy="5614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72620"/>
            <a:ext cx="8357880" cy="885601"/>
          </a:xfrm>
        </p:spPr>
        <p:txBody>
          <a:bodyPr>
            <a:noAutofit/>
          </a:bodyPr>
          <a:lstStyle/>
          <a:p>
            <a:pPr algn="ctr"/>
            <a:r>
              <a:rPr lang="en-AU" sz="2700" dirty="0"/>
              <a:t>Example School </a:t>
            </a:r>
            <a:br>
              <a:rPr lang="en-AU" sz="2700" dirty="0"/>
            </a:br>
            <a:r>
              <a:rPr lang="en-AU" sz="2700" dirty="0"/>
              <a:t>Asset reinvestment ratios trend – page 5 Historical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60</a:t>
            </a:fld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529127-99F6-4F19-BFD0-18242B1D07C8}"/>
              </a:ext>
            </a:extLst>
          </p:cNvPr>
          <p:cNvSpPr/>
          <p:nvPr/>
        </p:nvSpPr>
        <p:spPr>
          <a:xfrm>
            <a:off x="2279576" y="3140968"/>
            <a:ext cx="66597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B790B7-1D4D-4E14-AEF7-1917DEE71787}"/>
              </a:ext>
            </a:extLst>
          </p:cNvPr>
          <p:cNvSpPr/>
          <p:nvPr/>
        </p:nvSpPr>
        <p:spPr>
          <a:xfrm>
            <a:off x="7780143" y="2590158"/>
            <a:ext cx="579828" cy="550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4FED-EF3F-4CB8-A3A6-CFCC5BA5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0412"/>
            <a:ext cx="8229600" cy="1143000"/>
          </a:xfrm>
        </p:spPr>
        <p:txBody>
          <a:bodyPr/>
          <a:lstStyle/>
          <a:p>
            <a:r>
              <a:rPr lang="en-AU" sz="2600" dirty="0">
                <a:solidFill>
                  <a:schemeClr val="bg1"/>
                </a:solidFill>
              </a:rPr>
              <a:t>Somerset Example School Sustainability – 2020</a:t>
            </a:r>
            <a:br>
              <a:rPr lang="en-AU" sz="2600" dirty="0">
                <a:solidFill>
                  <a:schemeClr val="bg1"/>
                </a:solidFill>
              </a:rPr>
            </a:br>
            <a:r>
              <a:rPr lang="en-AU" sz="2000" dirty="0">
                <a:solidFill>
                  <a:schemeClr val="bg1"/>
                </a:solidFill>
              </a:rPr>
              <a:t>12.4% Net Operating Margin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8520E-F11F-47BA-82E6-7AED3DB6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61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CFB1D-2BC6-4ACC-841E-0BF86CBBD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78" y="1837984"/>
            <a:ext cx="4668710" cy="3442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00974-A307-483A-B7A6-CBA484AD36D4}"/>
              </a:ext>
            </a:extLst>
          </p:cNvPr>
          <p:cNvSpPr txBox="1"/>
          <p:nvPr/>
        </p:nvSpPr>
        <p:spPr>
          <a:xfrm>
            <a:off x="2279576" y="142850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Regular Cash Inflow $1.7 million </a:t>
            </a:r>
            <a:r>
              <a:rPr lang="en-AU" sz="1400" dirty="0">
                <a:solidFill>
                  <a:srgbClr val="0070C0"/>
                </a:solidFill>
              </a:rPr>
              <a:t>(plus capital income of $420,000)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09662-BEAC-4F7D-AF67-30EE0D7C7A60}"/>
              </a:ext>
            </a:extLst>
          </p:cNvPr>
          <p:cNvSpPr txBox="1"/>
          <p:nvPr/>
        </p:nvSpPr>
        <p:spPr>
          <a:xfrm>
            <a:off x="2999656" y="533153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7D1A1A"/>
                </a:solidFill>
              </a:rPr>
              <a:t>Minimum reinvestment $1.8 million</a:t>
            </a:r>
          </a:p>
          <a:p>
            <a:r>
              <a:rPr lang="en-AU" sz="1400" dirty="0">
                <a:solidFill>
                  <a:srgbClr val="7D1A1A"/>
                </a:solidFill>
              </a:rPr>
              <a:t>(Depreciation as a proxy)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27E68-0B2C-49D3-9554-44E5513D64D3}"/>
              </a:ext>
            </a:extLst>
          </p:cNvPr>
          <p:cNvSpPr txBox="1"/>
          <p:nvPr/>
        </p:nvSpPr>
        <p:spPr>
          <a:xfrm>
            <a:off x="6707832" y="4077072"/>
            <a:ext cx="39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7D1A1A"/>
                </a:solidFill>
              </a:rPr>
              <a:t>Minimum debt repayment $1.1 million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2C6DE-CE1B-479B-B132-01E19F50A794}"/>
              </a:ext>
            </a:extLst>
          </p:cNvPr>
          <p:cNvSpPr txBox="1"/>
          <p:nvPr/>
        </p:nvSpPr>
        <p:spPr>
          <a:xfrm>
            <a:off x="8112224" y="206084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rgbClr val="7D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28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399802"/>
            <a:ext cx="7416824" cy="652934"/>
          </a:xfrm>
        </p:spPr>
        <p:txBody>
          <a:bodyPr/>
          <a:lstStyle/>
          <a:p>
            <a:r>
              <a:rPr lang="en-AU" sz="3000" dirty="0">
                <a:solidFill>
                  <a:schemeClr val="bg1"/>
                </a:solidFill>
              </a:rPr>
              <a:t>Example School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40768"/>
            <a:ext cx="9036496" cy="5040560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/>
              <a:t>Enrolments trending up and stable</a:t>
            </a:r>
          </a:p>
          <a:p>
            <a:r>
              <a:rPr lang="en-AU" sz="2400" dirty="0"/>
              <a:t>Improved trend in operating surplus (margin) but reduced in 2020</a:t>
            </a:r>
          </a:p>
          <a:p>
            <a:r>
              <a:rPr lang="en-AU" sz="2400" dirty="0"/>
              <a:t>2020 Income $420,000 less than average</a:t>
            </a:r>
          </a:p>
          <a:p>
            <a:r>
              <a:rPr lang="en-AU" sz="2400" dirty="0"/>
              <a:t>High discounts and outstanding fees. Growing affordability issue?</a:t>
            </a:r>
          </a:p>
          <a:p>
            <a:r>
              <a:rPr lang="en-AU" sz="2400" dirty="0"/>
              <a:t>2020 Expenses $400,000 above average</a:t>
            </a:r>
          </a:p>
          <a:p>
            <a:pPr lvl="1"/>
            <a:r>
              <a:rPr lang="en-AU" sz="2400" dirty="0"/>
              <a:t>Teaching Resources			+ $650,000</a:t>
            </a:r>
          </a:p>
          <a:p>
            <a:pPr lvl="1"/>
            <a:r>
              <a:rPr lang="en-AU" sz="2400" dirty="0"/>
              <a:t>Administration salaries and expenses	+ $440,000</a:t>
            </a:r>
          </a:p>
          <a:p>
            <a:pPr lvl="1"/>
            <a:r>
              <a:rPr lang="en-AU" sz="2400" dirty="0"/>
              <a:t>Maintenance	 			+ $200,000</a:t>
            </a:r>
          </a:p>
          <a:p>
            <a:r>
              <a:rPr lang="en-AU" sz="2400" dirty="0"/>
              <a:t>Staff numbers more than average but not reflected in costs</a:t>
            </a:r>
          </a:p>
          <a:p>
            <a:pPr lvl="1"/>
            <a:r>
              <a:rPr lang="en-AU" sz="2000" dirty="0"/>
              <a:t>Possible wage adjustment coming</a:t>
            </a:r>
          </a:p>
          <a:p>
            <a:r>
              <a:rPr lang="en-AU" sz="2400" dirty="0"/>
              <a:t>Cash reserves improved</a:t>
            </a:r>
          </a:p>
          <a:p>
            <a:r>
              <a:rPr lang="en-AU" sz="2400" dirty="0"/>
              <a:t>Debt reducing and </a:t>
            </a:r>
            <a:r>
              <a:rPr lang="en-AU" sz="2400" dirty="0" err="1"/>
              <a:t>boarderline</a:t>
            </a:r>
            <a:r>
              <a:rPr lang="en-AU" sz="2400" dirty="0"/>
              <a:t> serviceability</a:t>
            </a:r>
          </a:p>
          <a:p>
            <a:r>
              <a:rPr lang="en-AU" sz="2400" dirty="0"/>
              <a:t>Catching up on reinvestment but depreciation now &gt; 80% surplus!</a:t>
            </a:r>
          </a:p>
          <a:p>
            <a:r>
              <a:rPr lang="en-AU" sz="2400" dirty="0"/>
              <a:t>Question ability to sustainably fund asset replacement </a:t>
            </a:r>
            <a:r>
              <a:rPr lang="en-AU" sz="2400" u="sng" dirty="0"/>
              <a:t>and</a:t>
            </a:r>
            <a:r>
              <a:rPr lang="en-AU" sz="2400" dirty="0"/>
              <a:t> debt servicing</a:t>
            </a:r>
          </a:p>
          <a:p>
            <a:r>
              <a:rPr lang="en-AU" sz="2400" dirty="0"/>
              <a:t>Use 2019 to 2025 SKI analysis to help assess sustainability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6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WordArt 2"/>
          <p:cNvSpPr>
            <a:spLocks noChangeArrowheads="1" noChangeShapeType="1" noTextEdit="1"/>
          </p:cNvSpPr>
          <p:nvPr/>
        </p:nvSpPr>
        <p:spPr bwMode="auto">
          <a:xfrm>
            <a:off x="2590800" y="2667000"/>
            <a:ext cx="732162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5400" b="1" spc="50" dirty="0">
                <a:ln w="11430"/>
                <a:solidFill>
                  <a:srgbClr val="7D1A1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Budgeting  and Reporting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082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571" y="302093"/>
            <a:ext cx="4896544" cy="706090"/>
          </a:xfrm>
        </p:spPr>
        <p:txBody>
          <a:bodyPr/>
          <a:lstStyle/>
          <a:p>
            <a:r>
              <a:rPr lang="en-AU" dirty="0"/>
              <a:t>Budgets must reconcile</a:t>
            </a:r>
          </a:p>
        </p:txBody>
      </p:sp>
      <p:sp>
        <p:nvSpPr>
          <p:cNvPr id="5" name="Oval 4"/>
          <p:cNvSpPr/>
          <p:nvPr/>
        </p:nvSpPr>
        <p:spPr>
          <a:xfrm>
            <a:off x="4629206" y="1340768"/>
            <a:ext cx="2304256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Income Statement</a:t>
            </a:r>
          </a:p>
        </p:txBody>
      </p:sp>
      <p:sp>
        <p:nvSpPr>
          <p:cNvPr id="6" name="Oval 5"/>
          <p:cNvSpPr/>
          <p:nvPr/>
        </p:nvSpPr>
        <p:spPr>
          <a:xfrm>
            <a:off x="7433557" y="2373377"/>
            <a:ext cx="2304256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Statement of Cash Flow</a:t>
            </a:r>
          </a:p>
        </p:txBody>
      </p:sp>
      <p:sp>
        <p:nvSpPr>
          <p:cNvPr id="7" name="Oval 6"/>
          <p:cNvSpPr/>
          <p:nvPr/>
        </p:nvSpPr>
        <p:spPr>
          <a:xfrm>
            <a:off x="3215680" y="4581128"/>
            <a:ext cx="2304256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Loan Balances</a:t>
            </a:r>
          </a:p>
        </p:txBody>
      </p:sp>
      <p:sp>
        <p:nvSpPr>
          <p:cNvPr id="8" name="Oval 7"/>
          <p:cNvSpPr/>
          <p:nvPr/>
        </p:nvSpPr>
        <p:spPr>
          <a:xfrm>
            <a:off x="2045296" y="2475797"/>
            <a:ext cx="2304256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Statement of Financial Position</a:t>
            </a:r>
          </a:p>
        </p:txBody>
      </p:sp>
      <p:sp>
        <p:nvSpPr>
          <p:cNvPr id="9" name="Oval 8"/>
          <p:cNvSpPr/>
          <p:nvPr/>
        </p:nvSpPr>
        <p:spPr>
          <a:xfrm>
            <a:off x="6459067" y="4581128"/>
            <a:ext cx="2304256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Cash at Bank</a:t>
            </a:r>
          </a:p>
        </p:txBody>
      </p:sp>
      <p:sp>
        <p:nvSpPr>
          <p:cNvPr id="10" name="Left-Right Arrow 9"/>
          <p:cNvSpPr/>
          <p:nvPr/>
        </p:nvSpPr>
        <p:spPr>
          <a:xfrm rot="1780082">
            <a:off x="6857688" y="2384602"/>
            <a:ext cx="710857" cy="360604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Left-Right Arrow 10"/>
          <p:cNvSpPr/>
          <p:nvPr/>
        </p:nvSpPr>
        <p:spPr>
          <a:xfrm rot="6638879">
            <a:off x="7762817" y="4046757"/>
            <a:ext cx="710857" cy="360604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Left-Right Arrow 11"/>
          <p:cNvSpPr/>
          <p:nvPr/>
        </p:nvSpPr>
        <p:spPr>
          <a:xfrm>
            <a:off x="5634074" y="5229200"/>
            <a:ext cx="710857" cy="360604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Left-Right Arrow 12"/>
          <p:cNvSpPr/>
          <p:nvPr/>
        </p:nvSpPr>
        <p:spPr>
          <a:xfrm rot="4336761">
            <a:off x="3230271" y="4146447"/>
            <a:ext cx="710857" cy="360604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Left-Right Arrow 13"/>
          <p:cNvSpPr/>
          <p:nvPr/>
        </p:nvSpPr>
        <p:spPr>
          <a:xfrm rot="19450452">
            <a:off x="3939274" y="2224752"/>
            <a:ext cx="710857" cy="360604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4849648" y="3386180"/>
            <a:ext cx="232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</a:rPr>
              <a:t>Must Reconcile with each other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7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EC62B-514B-4DB5-9F09-8592A293AA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69476" y="6492876"/>
            <a:ext cx="898525" cy="365125"/>
          </a:xfrm>
        </p:spPr>
        <p:txBody>
          <a:bodyPr/>
          <a:lstStyle/>
          <a:p>
            <a:fld id="{3B6EDADE-FF7E-4B9C-BE3D-18D466C8F1C9}" type="slidenum">
              <a:rPr lang="en-AU" smtClean="0"/>
              <a:pPr/>
              <a:t>65</a:t>
            </a:fld>
            <a:endParaRPr lang="en-AU"/>
          </a:p>
        </p:txBody>
      </p:sp>
      <p:sp>
        <p:nvSpPr>
          <p:cNvPr id="4" name="Flowchart: Merge 3">
            <a:extLst>
              <a:ext uri="{FF2B5EF4-FFF2-40B4-BE49-F238E27FC236}">
                <a16:creationId xmlns:a16="http://schemas.microsoft.com/office/drawing/2014/main" id="{F24D78BC-C53A-42D6-ABFF-8E0CDBB717FB}"/>
              </a:ext>
            </a:extLst>
          </p:cNvPr>
          <p:cNvSpPr/>
          <p:nvPr/>
        </p:nvSpPr>
        <p:spPr>
          <a:xfrm>
            <a:off x="1562161" y="233451"/>
            <a:ext cx="8928992" cy="6120680"/>
          </a:xfrm>
          <a:prstGeom prst="flowChartMerge">
            <a:avLst/>
          </a:prstGeom>
          <a:solidFill>
            <a:srgbClr val="7D1A1A"/>
          </a:solidFill>
          <a:ln>
            <a:solidFill>
              <a:srgbClr val="7D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2A988-9FBD-42E9-9A6F-18B956CDC3E4}"/>
              </a:ext>
            </a:extLst>
          </p:cNvPr>
          <p:cNvSpPr txBox="1"/>
          <p:nvPr/>
        </p:nvSpPr>
        <p:spPr>
          <a:xfrm>
            <a:off x="4583833" y="271774"/>
            <a:ext cx="455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Survey to identify efficiencies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8B7C3-0C2E-43B0-8E3C-CDBEAC700575}"/>
              </a:ext>
            </a:extLst>
          </p:cNvPr>
          <p:cNvSpPr txBox="1"/>
          <p:nvPr/>
        </p:nvSpPr>
        <p:spPr>
          <a:xfrm>
            <a:off x="4511824" y="862296"/>
            <a:ext cx="4104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“</a:t>
            </a:r>
            <a:r>
              <a:rPr lang="en-GB" dirty="0" err="1">
                <a:solidFill>
                  <a:schemeClr val="bg1"/>
                </a:solidFill>
              </a:rPr>
              <a:t>Dollarise</a:t>
            </a:r>
            <a:r>
              <a:rPr lang="en-GB" dirty="0">
                <a:solidFill>
                  <a:schemeClr val="bg1"/>
                </a:solidFill>
              </a:rPr>
              <a:t>” strategy into 10 year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Income and expenditure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Cash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Financial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KPIs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FFA05-CACC-4F0B-A178-A20284DA36A5}"/>
              </a:ext>
            </a:extLst>
          </p:cNvPr>
          <p:cNvSpPr txBox="1"/>
          <p:nvPr/>
        </p:nvSpPr>
        <p:spPr>
          <a:xfrm>
            <a:off x="4727848" y="2269933"/>
            <a:ext cx="3312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“</a:t>
            </a:r>
            <a:r>
              <a:rPr lang="en-GB" dirty="0" err="1">
                <a:solidFill>
                  <a:schemeClr val="bg1"/>
                </a:solidFill>
              </a:rPr>
              <a:t>Dollarise</a:t>
            </a:r>
            <a:r>
              <a:rPr lang="en-GB" dirty="0">
                <a:solidFill>
                  <a:schemeClr val="bg1"/>
                </a:solidFill>
              </a:rPr>
              <a:t>” into 12 month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Income and expenditure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Cash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Financial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KPIs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69DF4-C735-4D55-8B78-FE6D44980E58}"/>
              </a:ext>
            </a:extLst>
          </p:cNvPr>
          <p:cNvSpPr txBox="1"/>
          <p:nvPr/>
        </p:nvSpPr>
        <p:spPr>
          <a:xfrm>
            <a:off x="5350435" y="3633727"/>
            <a:ext cx="1746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 Page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Forecast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7CCF2-0BC8-472A-85F0-40A75CD1B90C}"/>
              </a:ext>
            </a:extLst>
          </p:cNvPr>
          <p:cNvSpPr txBox="1"/>
          <p:nvPr/>
        </p:nvSpPr>
        <p:spPr>
          <a:xfrm>
            <a:off x="5555940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Respond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DA1C617-141B-4614-A4A8-9926BB91D238}"/>
              </a:ext>
            </a:extLst>
          </p:cNvPr>
          <p:cNvSpPr/>
          <p:nvPr/>
        </p:nvSpPr>
        <p:spPr>
          <a:xfrm>
            <a:off x="1562161" y="730818"/>
            <a:ext cx="2436872" cy="937409"/>
          </a:xfrm>
          <a:prstGeom prst="wedgeEllipseCallout">
            <a:avLst>
              <a:gd name="adj1" fmla="val 70783"/>
              <a:gd name="adj2" fmla="val 4904"/>
            </a:avLst>
          </a:prstGeom>
          <a:solidFill>
            <a:srgbClr val="FF8500"/>
          </a:solidFill>
          <a:ln>
            <a:solidFill>
              <a:srgbClr val="FF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Use standard </a:t>
            </a:r>
          </a:p>
          <a:p>
            <a:pPr algn="ctr"/>
            <a:r>
              <a:rPr lang="en-GB" sz="1400" dirty="0"/>
              <a:t>Chart of Accounts and </a:t>
            </a:r>
          </a:p>
          <a:p>
            <a:pPr algn="ctr"/>
            <a:r>
              <a:rPr lang="en-GB" sz="1400" dirty="0"/>
              <a:t>FQ item numbers</a:t>
            </a:r>
            <a:endParaRPr lang="en-AU" sz="1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B4C655-8DEE-476D-8858-B5D2FE30DC6D}"/>
              </a:ext>
            </a:extLst>
          </p:cNvPr>
          <p:cNvGrpSpPr/>
          <p:nvPr/>
        </p:nvGrpSpPr>
        <p:grpSpPr>
          <a:xfrm flipH="1">
            <a:off x="1746373" y="3569828"/>
            <a:ext cx="3203198" cy="1215772"/>
            <a:chOff x="5957350" y="1203758"/>
            <a:chExt cx="3420177" cy="1095903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70EABCCB-94D7-4950-9279-17FE8D5A3E21}"/>
                </a:ext>
              </a:extLst>
            </p:cNvPr>
            <p:cNvSpPr/>
            <p:nvPr/>
          </p:nvSpPr>
          <p:spPr>
            <a:xfrm rot="1494347">
              <a:off x="5957350" y="1203758"/>
              <a:ext cx="629580" cy="1095903"/>
            </a:xfrm>
            <a:prstGeom prst="curvedLeftArrow">
              <a:avLst/>
            </a:prstGeom>
            <a:solidFill>
              <a:srgbClr val="FF8500"/>
            </a:solidFill>
            <a:ln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527DA768-E53E-44A3-9932-AB07A3BB86B8}"/>
                </a:ext>
              </a:extLst>
            </p:cNvPr>
            <p:cNvSpPr/>
            <p:nvPr/>
          </p:nvSpPr>
          <p:spPr>
            <a:xfrm>
              <a:off x="7476399" y="1606592"/>
              <a:ext cx="1901128" cy="570287"/>
            </a:xfrm>
            <a:prstGeom prst="wedgeEllipseCallout">
              <a:avLst>
                <a:gd name="adj1" fmla="val -95534"/>
                <a:gd name="adj2" fmla="val -23140"/>
              </a:avLst>
            </a:prstGeom>
            <a:solidFill>
              <a:srgbClr val="FF8500"/>
            </a:solidFill>
            <a:ln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Auto upload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4EE953-91B8-4DF6-998F-35EE84CBB829}"/>
              </a:ext>
            </a:extLst>
          </p:cNvPr>
          <p:cNvGrpSpPr/>
          <p:nvPr/>
        </p:nvGrpSpPr>
        <p:grpSpPr>
          <a:xfrm>
            <a:off x="6636061" y="4509121"/>
            <a:ext cx="2196243" cy="1977697"/>
            <a:chOff x="5699487" y="1348936"/>
            <a:chExt cx="3030836" cy="1756104"/>
          </a:xfrm>
        </p:grpSpPr>
        <p:sp>
          <p:nvSpPr>
            <p:cNvPr id="23" name="Arrow: Curved Left 22">
              <a:extLst>
                <a:ext uri="{FF2B5EF4-FFF2-40B4-BE49-F238E27FC236}">
                  <a16:creationId xmlns:a16="http://schemas.microsoft.com/office/drawing/2014/main" id="{B05AF5F3-B321-4BE8-A666-FF2CED44B492}"/>
                </a:ext>
              </a:extLst>
            </p:cNvPr>
            <p:cNvSpPr/>
            <p:nvPr/>
          </p:nvSpPr>
          <p:spPr>
            <a:xfrm rot="991724">
              <a:off x="5699487" y="1348936"/>
              <a:ext cx="501155" cy="944817"/>
            </a:xfrm>
            <a:prstGeom prst="curvedLeftArrow">
              <a:avLst/>
            </a:prstGeom>
            <a:solidFill>
              <a:srgbClr val="FF8500"/>
            </a:solidFill>
            <a:ln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AD425604-7DFD-496F-A446-67BBC147EB23}"/>
                </a:ext>
              </a:extLst>
            </p:cNvPr>
            <p:cNvSpPr/>
            <p:nvPr/>
          </p:nvSpPr>
          <p:spPr>
            <a:xfrm>
              <a:off x="6887160" y="1967916"/>
              <a:ext cx="1843163" cy="1137124"/>
            </a:xfrm>
            <a:prstGeom prst="wedgeEllipseCallout">
              <a:avLst>
                <a:gd name="adj1" fmla="val -86257"/>
                <a:gd name="adj2" fmla="val -55536"/>
              </a:avLst>
            </a:prstGeom>
            <a:solidFill>
              <a:srgbClr val="FF8500"/>
            </a:solidFill>
            <a:ln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Identify changes and respond in timely manner</a:t>
              </a:r>
              <a:endParaRPr lang="en-AU" sz="1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E47119-DD14-4A13-9395-8467D4308787}"/>
              </a:ext>
            </a:extLst>
          </p:cNvPr>
          <p:cNvGrpSpPr/>
          <p:nvPr/>
        </p:nvGrpSpPr>
        <p:grpSpPr>
          <a:xfrm flipH="1">
            <a:off x="1841489" y="1790590"/>
            <a:ext cx="2773117" cy="1526235"/>
            <a:chOff x="6100101" y="1146534"/>
            <a:chExt cx="2960963" cy="1375756"/>
          </a:xfrm>
        </p:grpSpPr>
        <p:sp>
          <p:nvSpPr>
            <p:cNvPr id="26" name="Arrow: Curved Left 25">
              <a:extLst>
                <a:ext uri="{FF2B5EF4-FFF2-40B4-BE49-F238E27FC236}">
                  <a16:creationId xmlns:a16="http://schemas.microsoft.com/office/drawing/2014/main" id="{5EEC217F-3583-4BDB-865F-D9BFE56A2AB8}"/>
                </a:ext>
              </a:extLst>
            </p:cNvPr>
            <p:cNvSpPr/>
            <p:nvPr/>
          </p:nvSpPr>
          <p:spPr>
            <a:xfrm rot="996093">
              <a:off x="6100101" y="1146534"/>
              <a:ext cx="606346" cy="1375756"/>
            </a:xfrm>
            <a:prstGeom prst="curvedLeftArrow">
              <a:avLst/>
            </a:prstGeom>
            <a:solidFill>
              <a:srgbClr val="FF8500"/>
            </a:solidFill>
            <a:ln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69F512C4-2561-482F-A828-603A47FA79C7}"/>
                </a:ext>
              </a:extLst>
            </p:cNvPr>
            <p:cNvSpPr/>
            <p:nvPr/>
          </p:nvSpPr>
          <p:spPr>
            <a:xfrm>
              <a:off x="7548896" y="1701473"/>
              <a:ext cx="1512168" cy="792116"/>
            </a:xfrm>
            <a:prstGeom prst="wedgeEllipseCallout">
              <a:avLst>
                <a:gd name="adj1" fmla="val -104149"/>
                <a:gd name="adj2" fmla="val -23140"/>
              </a:avLst>
            </a:prstGeom>
            <a:solidFill>
              <a:srgbClr val="FF8500"/>
            </a:solidFill>
            <a:ln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All in the one model</a:t>
              </a:r>
            </a:p>
          </p:txBody>
        </p:sp>
      </p:grp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C3385F42-F81B-4BD1-8883-11B05710A41A}"/>
              </a:ext>
            </a:extLst>
          </p:cNvPr>
          <p:cNvSpPr/>
          <p:nvPr/>
        </p:nvSpPr>
        <p:spPr>
          <a:xfrm>
            <a:off x="8114857" y="1237527"/>
            <a:ext cx="2532123" cy="3047620"/>
          </a:xfrm>
          <a:prstGeom prst="wedgeEllipseCallout">
            <a:avLst>
              <a:gd name="adj1" fmla="val -85559"/>
              <a:gd name="adj2" fmla="val -40717"/>
            </a:avLst>
          </a:prstGeom>
          <a:solidFill>
            <a:srgbClr val="FF8500"/>
          </a:solidFill>
          <a:ln>
            <a:solidFill>
              <a:srgbClr val="FF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Scenarios</a:t>
            </a:r>
          </a:p>
          <a:p>
            <a:r>
              <a:rPr lang="en-GB" sz="1400" u="sng" dirty="0"/>
              <a:t>What if </a:t>
            </a:r>
            <a:r>
              <a:rPr lang="en-GB" sz="1400" dirty="0"/>
              <a:t>change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Enrolments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Salaries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Other expenses</a:t>
            </a:r>
          </a:p>
          <a:p>
            <a:r>
              <a:rPr lang="en-AU" sz="1400" u="sng" dirty="0"/>
              <a:t>Recalculates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Operating surplus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Cash at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Key ratios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628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4" grpId="0" animBg="1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04664"/>
            <a:ext cx="7990656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/>
              <a:t>Strategic Budget – at least 5 years into the future</a:t>
            </a:r>
            <a:endParaRPr lang="en-AU" b="1" dirty="0"/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“</a:t>
            </a:r>
            <a:r>
              <a:rPr lang="en-US" sz="2400" dirty="0" err="1"/>
              <a:t>Dollarise</a:t>
            </a:r>
            <a:r>
              <a:rPr lang="en-US" sz="2400" dirty="0"/>
              <a:t>” resources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Student numbers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Staffing numbers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Buildings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Loans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“3 way” budget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Financial performance (profit and loss)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Financial Position (balance sheet)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Cash flow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Compare KPI’s against benchmarks and policies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Consider trends in key ratios </a:t>
            </a:r>
          </a:p>
          <a:p>
            <a:pPr lvl="1">
              <a:lnSpc>
                <a:spcPct val="90000"/>
              </a:lnSpc>
            </a:pPr>
            <a:endParaRPr lang="en-A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8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8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8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8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8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6" grpId="0" autoUpdateAnimBg="0"/>
      <p:bldP spid="98918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651E6-BF40-46C7-850A-AABB6D89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784887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2907A-0A0E-46EC-B967-4DF0EC8E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67</a:t>
            </a:fld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989121-0A36-459B-BA08-E1D50E9A1330}"/>
              </a:ext>
            </a:extLst>
          </p:cNvPr>
          <p:cNvSpPr/>
          <p:nvPr/>
        </p:nvSpPr>
        <p:spPr>
          <a:xfrm>
            <a:off x="4398925" y="6271668"/>
            <a:ext cx="4968552" cy="685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90A09E-292E-4B60-9D2B-12357575BA40}"/>
              </a:ext>
            </a:extLst>
          </p:cNvPr>
          <p:cNvSpPr/>
          <p:nvPr/>
        </p:nvSpPr>
        <p:spPr>
          <a:xfrm>
            <a:off x="4583832" y="202360"/>
            <a:ext cx="49685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9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57DD8-CB83-4D25-80BD-DF5932DB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0"/>
            <a:ext cx="666231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2907A-0A0E-46EC-B967-4DF0EC8E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68</a:t>
            </a:fld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EF7B1A-18BD-4820-9FA4-BE2D321A58D0}"/>
              </a:ext>
            </a:extLst>
          </p:cNvPr>
          <p:cNvSpPr/>
          <p:nvPr/>
        </p:nvSpPr>
        <p:spPr>
          <a:xfrm>
            <a:off x="3898776" y="5568219"/>
            <a:ext cx="5616624" cy="636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FF2423-A32E-42C4-AA3A-61E17A687D25}"/>
              </a:ext>
            </a:extLst>
          </p:cNvPr>
          <p:cNvSpPr/>
          <p:nvPr/>
        </p:nvSpPr>
        <p:spPr>
          <a:xfrm>
            <a:off x="4511825" y="648509"/>
            <a:ext cx="4809017" cy="21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B1ECFB-DD37-454A-82B3-1E2598A7241B}"/>
              </a:ext>
            </a:extLst>
          </p:cNvPr>
          <p:cNvSpPr/>
          <p:nvPr/>
        </p:nvSpPr>
        <p:spPr>
          <a:xfrm>
            <a:off x="4205985" y="3645242"/>
            <a:ext cx="5688631" cy="21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9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363A8-ABD1-4F74-815E-D005D3E07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73" y="9006"/>
            <a:ext cx="6912768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2907A-0A0E-46EC-B967-4DF0EC8E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69</a:t>
            </a:fld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5D104A-1D45-438C-A0DF-C837FDB7371E}"/>
              </a:ext>
            </a:extLst>
          </p:cNvPr>
          <p:cNvSpPr/>
          <p:nvPr/>
        </p:nvSpPr>
        <p:spPr>
          <a:xfrm>
            <a:off x="4302580" y="6688016"/>
            <a:ext cx="4809017" cy="21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F678D1-73E4-40F5-9A22-B8213DCCDAD4}"/>
              </a:ext>
            </a:extLst>
          </p:cNvPr>
          <p:cNvSpPr/>
          <p:nvPr/>
        </p:nvSpPr>
        <p:spPr>
          <a:xfrm>
            <a:off x="1703513" y="404665"/>
            <a:ext cx="2831661" cy="21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97E83E-3277-4794-A239-907174867F4E}"/>
              </a:ext>
            </a:extLst>
          </p:cNvPr>
          <p:cNvSpPr/>
          <p:nvPr/>
        </p:nvSpPr>
        <p:spPr>
          <a:xfrm>
            <a:off x="1876236" y="5043194"/>
            <a:ext cx="2831661" cy="151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BD7EB1-AE99-43C9-AFB8-9BD1087C4C24}"/>
              </a:ext>
            </a:extLst>
          </p:cNvPr>
          <p:cNvSpPr/>
          <p:nvPr/>
        </p:nvSpPr>
        <p:spPr>
          <a:xfrm>
            <a:off x="1795429" y="5594722"/>
            <a:ext cx="2831661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A6E380-632C-4126-8160-7400A16529BC}"/>
              </a:ext>
            </a:extLst>
          </p:cNvPr>
          <p:cNvSpPr/>
          <p:nvPr/>
        </p:nvSpPr>
        <p:spPr>
          <a:xfrm>
            <a:off x="5658317" y="4694106"/>
            <a:ext cx="720080" cy="31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8BD3B9-1759-4ADE-9B78-178BE789A755}"/>
              </a:ext>
            </a:extLst>
          </p:cNvPr>
          <p:cNvSpPr/>
          <p:nvPr/>
        </p:nvSpPr>
        <p:spPr>
          <a:xfrm>
            <a:off x="5735960" y="6706755"/>
            <a:ext cx="720080" cy="21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2F91E5-8808-4404-8C79-0B68473E56B3}"/>
              </a:ext>
            </a:extLst>
          </p:cNvPr>
          <p:cNvSpPr/>
          <p:nvPr/>
        </p:nvSpPr>
        <p:spPr>
          <a:xfrm>
            <a:off x="5664037" y="5119090"/>
            <a:ext cx="720080" cy="318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A81992-510D-4B56-BE5B-A1B2D63291B7}"/>
              </a:ext>
            </a:extLst>
          </p:cNvPr>
          <p:cNvSpPr/>
          <p:nvPr/>
        </p:nvSpPr>
        <p:spPr>
          <a:xfrm>
            <a:off x="5672326" y="5771601"/>
            <a:ext cx="720080" cy="407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4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9027-1410-4D12-92A9-EA48097C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123534"/>
            <a:ext cx="6264696" cy="706090"/>
          </a:xfrm>
        </p:spPr>
        <p:txBody>
          <a:bodyPr/>
          <a:lstStyle/>
          <a:p>
            <a:r>
              <a:rPr lang="en-GB" dirty="0"/>
              <a:t>VRQA Guidelines – from 1 July 2022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C6C93-62AB-4659-932B-5183A8A2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206E89-0B9C-411B-88FA-0041D066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5"/>
            <a:ext cx="7128792" cy="4525963"/>
          </a:xfrm>
        </p:spPr>
        <p:txBody>
          <a:bodyPr vert="horz" lIns="36000" tIns="45720" rIns="91440" bIns="45720" rtlCol="0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2000" dirty="0"/>
              <a:t>Focus today on </a:t>
            </a:r>
            <a:r>
              <a:rPr lang="en-GB" sz="2000" b="1" u="sng" dirty="0"/>
              <a:t>Governance</a:t>
            </a:r>
          </a:p>
          <a:p>
            <a:pPr lvl="1"/>
            <a:r>
              <a:rPr lang="en-GB" sz="2000" dirty="0"/>
              <a:t>Effective management of finances</a:t>
            </a:r>
          </a:p>
          <a:p>
            <a:pPr lvl="1"/>
            <a:r>
              <a:rPr lang="en-GB" sz="2000" dirty="0"/>
              <a:t>Evidence requirements</a:t>
            </a:r>
          </a:p>
          <a:p>
            <a:pPr lvl="2"/>
            <a:r>
              <a:rPr lang="en-GB" sz="2000" dirty="0"/>
              <a:t>Governance structure and member’s expertise</a:t>
            </a:r>
          </a:p>
          <a:p>
            <a:pPr lvl="2"/>
            <a:r>
              <a:rPr lang="en-GB" sz="2000" dirty="0"/>
              <a:t>Financial and other delegations (who can do what)</a:t>
            </a:r>
          </a:p>
          <a:p>
            <a:pPr lvl="2"/>
            <a:r>
              <a:rPr lang="en-GB" sz="2000" dirty="0"/>
              <a:t>Constitution</a:t>
            </a:r>
          </a:p>
          <a:p>
            <a:pPr lvl="2"/>
            <a:r>
              <a:rPr lang="en-GB" sz="2000" dirty="0"/>
              <a:t>Conflict of interest register (business with related parties)</a:t>
            </a:r>
          </a:p>
          <a:p>
            <a:pPr lvl="2"/>
            <a:r>
              <a:rPr lang="en-GB" sz="2000" dirty="0"/>
              <a:t>Recent financial statements</a:t>
            </a:r>
          </a:p>
          <a:p>
            <a:pPr lvl="2"/>
            <a:r>
              <a:rPr lang="en-GB" sz="2000" dirty="0"/>
              <a:t>Charters, committees (duties, roles, responsibilities)</a:t>
            </a:r>
          </a:p>
          <a:p>
            <a:pPr lvl="2"/>
            <a:r>
              <a:rPr lang="en-GB" sz="2000" dirty="0"/>
              <a:t>Strategic &amp; Business plan</a:t>
            </a:r>
          </a:p>
          <a:p>
            <a:pPr lvl="3"/>
            <a:r>
              <a:rPr lang="en-GB" sz="1600" dirty="0"/>
              <a:t>Enrolment estimates</a:t>
            </a:r>
          </a:p>
          <a:p>
            <a:pPr lvl="3"/>
            <a:r>
              <a:rPr lang="en-GB" sz="1600" dirty="0"/>
              <a:t>SES/DMI (Capacity to pay fees)</a:t>
            </a:r>
          </a:p>
          <a:p>
            <a:pPr lvl="3"/>
            <a:r>
              <a:rPr lang="en-GB" sz="1600" dirty="0"/>
              <a:t>State and Federal funding assumptions</a:t>
            </a:r>
          </a:p>
          <a:p>
            <a:pPr lvl="3"/>
            <a:r>
              <a:rPr lang="en-GB" sz="1600" dirty="0"/>
              <a:t>Adequate facilities</a:t>
            </a:r>
          </a:p>
          <a:p>
            <a:pPr lvl="3"/>
            <a:r>
              <a:rPr lang="en-GB" sz="1600" dirty="0"/>
              <a:t>Five-year budget</a:t>
            </a:r>
          </a:p>
          <a:p>
            <a:pPr lvl="3"/>
            <a:r>
              <a:rPr lang="en-GB" sz="1600" dirty="0"/>
              <a:t>Monitoring and Reporting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AU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25020-18F3-C5C9-9946-550FE664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412776"/>
            <a:ext cx="3697519" cy="5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3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Somerset Key Indicator (SKI)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70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362950" cy="4525963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AU" dirty="0"/>
              <a:t>Learn from the </a:t>
            </a:r>
            <a:r>
              <a:rPr lang="en-AU" b="1" dirty="0"/>
              <a:t>Past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AU" dirty="0"/>
              <a:t>Understand the </a:t>
            </a:r>
            <a:r>
              <a:rPr lang="en-AU" b="1" dirty="0"/>
              <a:t>Present</a:t>
            </a:r>
            <a:endParaRPr lang="en-AU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AU" dirty="0"/>
              <a:t>Risk assess the </a:t>
            </a:r>
            <a:r>
              <a:rPr lang="en-AU" b="1" dirty="0"/>
              <a:t>Future</a:t>
            </a:r>
          </a:p>
          <a:p>
            <a:endParaRPr lang="en-AU" dirty="0"/>
          </a:p>
        </p:txBody>
      </p:sp>
      <p:sp>
        <p:nvSpPr>
          <p:cNvPr id="4" name="Right Brace 3"/>
          <p:cNvSpPr/>
          <p:nvPr/>
        </p:nvSpPr>
        <p:spPr>
          <a:xfrm>
            <a:off x="6243668" y="2276872"/>
            <a:ext cx="648072" cy="2232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6967094" y="306983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Trend and comparative</a:t>
            </a:r>
          </a:p>
          <a:p>
            <a:r>
              <a:rPr lang="en-AU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9180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009871" y="161638"/>
            <a:ext cx="1728192" cy="5940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AU" sz="1400" b="1" dirty="0">
                <a:latin typeface="Arial" pitchFamily="34" charset="0"/>
                <a:cs typeface="Arial" pitchFamily="34" charset="0"/>
              </a:rPr>
              <a:t>Up to Seven years on one page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867516" y="1318598"/>
            <a:ext cx="1296144" cy="4202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latin typeface="Arial" pitchFamily="34" charset="0"/>
                <a:cs typeface="Arial" pitchFamily="34" charset="0"/>
              </a:rPr>
              <a:t>Your ratio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141532" y="1723547"/>
            <a:ext cx="1152129" cy="432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AU" sz="1400" b="1" dirty="0">
                <a:latin typeface="Arial" pitchFamily="34" charset="0"/>
                <a:cs typeface="Arial" pitchFamily="34" charset="0"/>
              </a:rPr>
              <a:t>Sample av</a:t>
            </a:r>
            <a:r>
              <a:rPr lang="en-A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035562" y="2650754"/>
            <a:ext cx="1584176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AU" sz="1400" b="1" dirty="0">
                <a:solidFill>
                  <a:srgbClr val="FF8500"/>
                </a:solidFill>
                <a:latin typeface="Arial" pitchFamily="34" charset="0"/>
                <a:cs typeface="Arial" pitchFamily="34" charset="0"/>
              </a:rPr>
              <a:t>Yellow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 = caution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180134" y="2146222"/>
            <a:ext cx="1296144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AU" sz="1400" b="1" dirty="0">
                <a:solidFill>
                  <a:srgbClr val="009A46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AU" sz="1400" b="1" dirty="0">
                <a:latin typeface="Arial" pitchFamily="34" charset="0"/>
                <a:cs typeface="Arial" pitchFamily="34" charset="0"/>
              </a:rPr>
              <a:t> = 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07968" y="6492876"/>
            <a:ext cx="8991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EDADE-FF7E-4B9C-BE3D-18D466C8F1C9}" type="slidenum">
              <a:rPr lang="en-AU" smtClean="0"/>
              <a:pPr/>
              <a:t>71</a:t>
            </a:fld>
            <a:endParaRPr lang="en-AU"/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8B97935B-8659-434A-8C05-F0CE994B6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14117" r="6720"/>
          <a:stretch/>
        </p:blipFill>
        <p:spPr>
          <a:xfrm>
            <a:off x="4871865" y="9356"/>
            <a:ext cx="5668897" cy="725271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87C134-F5E8-43EE-BC41-DA22C766B4CE}"/>
              </a:ext>
            </a:extLst>
          </p:cNvPr>
          <p:cNvCxnSpPr>
            <a:cxnSpLocks/>
          </p:cNvCxnSpPr>
          <p:nvPr/>
        </p:nvCxnSpPr>
        <p:spPr>
          <a:xfrm>
            <a:off x="3172992" y="1401951"/>
            <a:ext cx="3292380" cy="856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A3786B-4F6E-43C2-A8A8-CAB0FA7C2662}"/>
              </a:ext>
            </a:extLst>
          </p:cNvPr>
          <p:cNvCxnSpPr>
            <a:cxnSpLocks/>
          </p:cNvCxnSpPr>
          <p:nvPr/>
        </p:nvCxnSpPr>
        <p:spPr>
          <a:xfrm flipV="1">
            <a:off x="3302992" y="1709682"/>
            <a:ext cx="3162380" cy="10311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0E5D85-0EF0-465D-853B-B9EF9B36B1F9}"/>
              </a:ext>
            </a:extLst>
          </p:cNvPr>
          <p:cNvCxnSpPr>
            <a:cxnSpLocks/>
          </p:cNvCxnSpPr>
          <p:nvPr/>
        </p:nvCxnSpPr>
        <p:spPr>
          <a:xfrm flipV="1">
            <a:off x="3629070" y="1934081"/>
            <a:ext cx="3484374" cy="76992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1143D8-D40F-4119-8834-F3755A024D1A}"/>
              </a:ext>
            </a:extLst>
          </p:cNvPr>
          <p:cNvCxnSpPr>
            <a:cxnSpLocks/>
          </p:cNvCxnSpPr>
          <p:nvPr/>
        </p:nvCxnSpPr>
        <p:spPr>
          <a:xfrm>
            <a:off x="3819404" y="133881"/>
            <a:ext cx="264596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BB038D8-3E94-4716-ADEA-D9D7B25F9CF3}"/>
              </a:ext>
            </a:extLst>
          </p:cNvPr>
          <p:cNvSpPr/>
          <p:nvPr/>
        </p:nvSpPr>
        <p:spPr>
          <a:xfrm>
            <a:off x="5979768" y="1673009"/>
            <a:ext cx="4818539" cy="407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EBF21CD-4DF1-4C38-9C8A-8011979FCAFD}"/>
              </a:ext>
            </a:extLst>
          </p:cNvPr>
          <p:cNvSpPr/>
          <p:nvPr/>
        </p:nvSpPr>
        <p:spPr>
          <a:xfrm>
            <a:off x="6258991" y="2670883"/>
            <a:ext cx="4649960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0C862B7-5F79-4138-BE5A-7FDD595814E3}"/>
              </a:ext>
            </a:extLst>
          </p:cNvPr>
          <p:cNvSpPr/>
          <p:nvPr/>
        </p:nvSpPr>
        <p:spPr>
          <a:xfrm>
            <a:off x="6351579" y="5669809"/>
            <a:ext cx="4373898" cy="436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B81BD62-9AFE-418A-8BE5-FBC0E864B745}"/>
              </a:ext>
            </a:extLst>
          </p:cNvPr>
          <p:cNvSpPr/>
          <p:nvPr/>
        </p:nvSpPr>
        <p:spPr>
          <a:xfrm>
            <a:off x="4713145" y="3680894"/>
            <a:ext cx="1152128" cy="199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EE6F28B-25F6-4700-B243-4A448DF52ACA}"/>
              </a:ext>
            </a:extLst>
          </p:cNvPr>
          <p:cNvSpPr/>
          <p:nvPr/>
        </p:nvSpPr>
        <p:spPr>
          <a:xfrm>
            <a:off x="4800089" y="260648"/>
            <a:ext cx="1139058" cy="23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6100C90-1315-4CBC-A100-8AA0C3559EF2}"/>
              </a:ext>
            </a:extLst>
          </p:cNvPr>
          <p:cNvSpPr/>
          <p:nvPr/>
        </p:nvSpPr>
        <p:spPr>
          <a:xfrm>
            <a:off x="4819182" y="4923545"/>
            <a:ext cx="1152128" cy="199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7A8C842-8037-4D6E-A741-888B24A59944}"/>
              </a:ext>
            </a:extLst>
          </p:cNvPr>
          <p:cNvSpPr/>
          <p:nvPr/>
        </p:nvSpPr>
        <p:spPr>
          <a:xfrm>
            <a:off x="8616281" y="3024000"/>
            <a:ext cx="2173568" cy="239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B481B96-88B5-4630-AB72-CB3C1EFF4A54}"/>
              </a:ext>
            </a:extLst>
          </p:cNvPr>
          <p:cNvSpPr/>
          <p:nvPr/>
        </p:nvSpPr>
        <p:spPr>
          <a:xfrm>
            <a:off x="8616281" y="6366151"/>
            <a:ext cx="2032940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A2D5D11-1FEF-4EC9-BD47-26DC85DDD824}"/>
              </a:ext>
            </a:extLst>
          </p:cNvPr>
          <p:cNvSpPr/>
          <p:nvPr/>
        </p:nvSpPr>
        <p:spPr>
          <a:xfrm>
            <a:off x="8164245" y="1432939"/>
            <a:ext cx="2385867" cy="220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8EC6011-8710-4DD5-B789-75E5CFAE05CB}"/>
              </a:ext>
            </a:extLst>
          </p:cNvPr>
          <p:cNvCxnSpPr>
            <a:cxnSpLocks/>
          </p:cNvCxnSpPr>
          <p:nvPr/>
        </p:nvCxnSpPr>
        <p:spPr>
          <a:xfrm flipV="1">
            <a:off x="3341596" y="1862073"/>
            <a:ext cx="3123777" cy="3283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CC092A6-DAAD-4EA4-9E85-6E60CFC94255}"/>
              </a:ext>
            </a:extLst>
          </p:cNvPr>
          <p:cNvSpPr/>
          <p:nvPr/>
        </p:nvSpPr>
        <p:spPr>
          <a:xfrm>
            <a:off x="6357526" y="3796349"/>
            <a:ext cx="4319806" cy="275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96013AF-CEDD-47F1-8EB1-2833454FD062}"/>
              </a:ext>
            </a:extLst>
          </p:cNvPr>
          <p:cNvSpPr/>
          <p:nvPr/>
        </p:nvSpPr>
        <p:spPr>
          <a:xfrm>
            <a:off x="6129259" y="1105077"/>
            <a:ext cx="4818539" cy="267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3AC1F6-CA2F-4350-A4C4-581364B33C62}"/>
              </a:ext>
            </a:extLst>
          </p:cNvPr>
          <p:cNvSpPr/>
          <p:nvPr/>
        </p:nvSpPr>
        <p:spPr>
          <a:xfrm>
            <a:off x="6168009" y="3340617"/>
            <a:ext cx="4553447" cy="391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56" grpId="0" animBg="1"/>
      <p:bldP spid="74757" grpId="0" animBg="1"/>
      <p:bldP spid="74758" grpId="0" animBg="1"/>
      <p:bldP spid="7475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72</a:t>
            </a:fld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FD4B4-515E-8F52-967E-D3EEE8CCE829}"/>
              </a:ext>
            </a:extLst>
          </p:cNvPr>
          <p:cNvSpPr/>
          <p:nvPr/>
        </p:nvSpPr>
        <p:spPr>
          <a:xfrm>
            <a:off x="1703512" y="2708920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1A1A"/>
                </a:solidFill>
              </a:rPr>
              <a:t>Scenario SKI Coming soon</a:t>
            </a:r>
          </a:p>
        </p:txBody>
      </p:sp>
    </p:spTree>
    <p:extLst>
      <p:ext uri="{BB962C8B-B14F-4D97-AF65-F5344CB8AC3E}">
        <p14:creationId xmlns:p14="http://schemas.microsoft.com/office/powerpoint/2010/main" val="121190596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73</a:t>
            </a:fld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FD4B4-515E-8F52-967E-D3EEE8CCE829}"/>
              </a:ext>
            </a:extLst>
          </p:cNvPr>
          <p:cNvSpPr/>
          <p:nvPr/>
        </p:nvSpPr>
        <p:spPr>
          <a:xfrm>
            <a:off x="1811524" y="1340768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1A1A"/>
                </a:solidFill>
              </a:rPr>
              <a:t>Best Practice Reporting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4BDCF0-AF9C-F6D9-4D69-6044F66EA7E6}"/>
              </a:ext>
            </a:extLst>
          </p:cNvPr>
          <p:cNvSpPr txBox="1">
            <a:spLocks/>
          </p:cNvSpPr>
          <p:nvPr/>
        </p:nvSpPr>
        <p:spPr>
          <a:xfrm>
            <a:off x="2627412" y="2254982"/>
            <a:ext cx="7429027" cy="39880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Break down budget </a:t>
            </a:r>
            <a:r>
              <a:rPr lang="en-AU" sz="2000" u="sng" dirty="0"/>
              <a:t>by month</a:t>
            </a:r>
          </a:p>
          <a:p>
            <a:pPr lvl="1"/>
            <a:r>
              <a:rPr lang="en-AU" sz="2000" dirty="0"/>
              <a:t>Enrolments</a:t>
            </a:r>
          </a:p>
          <a:p>
            <a:pPr lvl="1"/>
            <a:r>
              <a:rPr lang="en-AU" sz="2000" dirty="0"/>
              <a:t>Staff</a:t>
            </a:r>
          </a:p>
          <a:p>
            <a:pPr lvl="1"/>
            <a:r>
              <a:rPr lang="en-AU" sz="2000" dirty="0"/>
              <a:t>Income and expenditure</a:t>
            </a:r>
          </a:p>
          <a:p>
            <a:pPr lvl="1"/>
            <a:r>
              <a:rPr lang="en-AU" sz="2000" dirty="0"/>
              <a:t>Debtors, creditors</a:t>
            </a:r>
          </a:p>
          <a:p>
            <a:pPr lvl="1"/>
            <a:r>
              <a:rPr lang="en-AU" sz="2000" dirty="0"/>
              <a:t>Capital expenditure</a:t>
            </a:r>
          </a:p>
          <a:p>
            <a:pPr lvl="1"/>
            <a:r>
              <a:rPr lang="en-AU" sz="2000" dirty="0"/>
              <a:t>Cash at bank</a:t>
            </a:r>
          </a:p>
          <a:p>
            <a:pPr lvl="1"/>
            <a:r>
              <a:rPr lang="en-AU" sz="2000" dirty="0"/>
              <a:t>Loans</a:t>
            </a:r>
          </a:p>
          <a:p>
            <a:pPr lvl="1"/>
            <a:r>
              <a:rPr lang="en-AU" sz="2000" dirty="0"/>
              <a:t>Key ratios</a:t>
            </a:r>
          </a:p>
          <a:p>
            <a:r>
              <a:rPr lang="en-AU" sz="2400" dirty="0"/>
              <a:t>Monitor actual verses budget on a monthly/quarterly basis</a:t>
            </a:r>
          </a:p>
          <a:p>
            <a:r>
              <a:rPr lang="en-AU" sz="2400" dirty="0"/>
              <a:t>Respond to variations in a timely manner</a:t>
            </a:r>
          </a:p>
        </p:txBody>
      </p:sp>
    </p:spTree>
    <p:extLst>
      <p:ext uri="{BB962C8B-B14F-4D97-AF65-F5344CB8AC3E}">
        <p14:creationId xmlns:p14="http://schemas.microsoft.com/office/powerpoint/2010/main" val="471924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2907A-0A0E-46EC-B967-4DF0EC8ED2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07968" y="6492876"/>
            <a:ext cx="899120" cy="365125"/>
          </a:xfrm>
        </p:spPr>
        <p:txBody>
          <a:bodyPr/>
          <a:lstStyle/>
          <a:p>
            <a:fld id="{3B6EDADE-FF7E-4B9C-BE3D-18D466C8F1C9}" type="slidenum">
              <a:rPr lang="en-AU" smtClean="0"/>
              <a:pPr/>
              <a:t>74</a:t>
            </a:fld>
            <a:endParaRPr lang="en-AU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B9C00406-7B2D-46FB-A15C-558883641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07" y="0"/>
            <a:ext cx="4848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29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&#10;&#10;Description automatically generated with low confidence">
            <a:extLst>
              <a:ext uri="{FF2B5EF4-FFF2-40B4-BE49-F238E27FC236}">
                <a16:creationId xmlns:a16="http://schemas.microsoft.com/office/drawing/2014/main" id="{864C34C1-35AB-4013-8420-41FE1A8F0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00"/>
          <a:stretch/>
        </p:blipFill>
        <p:spPr>
          <a:xfrm>
            <a:off x="1334630" y="41943"/>
            <a:ext cx="9490832" cy="65900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8F54563-66F8-4016-8638-8F8C4380BE98}"/>
              </a:ext>
            </a:extLst>
          </p:cNvPr>
          <p:cNvSpPr/>
          <p:nvPr/>
        </p:nvSpPr>
        <p:spPr>
          <a:xfrm>
            <a:off x="1296501" y="536075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C27A2F-11A9-4312-9F16-5CF8EA77A9A7}"/>
              </a:ext>
            </a:extLst>
          </p:cNvPr>
          <p:cNvSpPr/>
          <p:nvPr/>
        </p:nvSpPr>
        <p:spPr>
          <a:xfrm>
            <a:off x="4819845" y="779167"/>
            <a:ext cx="737028" cy="151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F7E8FC-7CCD-4EF3-9868-FF9E114D75DB}"/>
              </a:ext>
            </a:extLst>
          </p:cNvPr>
          <p:cNvSpPr/>
          <p:nvPr/>
        </p:nvSpPr>
        <p:spPr>
          <a:xfrm>
            <a:off x="5591093" y="748125"/>
            <a:ext cx="549771" cy="151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87AD40-696E-41FA-9025-B45FB2410088}"/>
              </a:ext>
            </a:extLst>
          </p:cNvPr>
          <p:cNvSpPr/>
          <p:nvPr/>
        </p:nvSpPr>
        <p:spPr>
          <a:xfrm>
            <a:off x="6228128" y="757885"/>
            <a:ext cx="549771" cy="151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2924FE-636C-445D-98A8-9992C9626A67}"/>
              </a:ext>
            </a:extLst>
          </p:cNvPr>
          <p:cNvSpPr/>
          <p:nvPr/>
        </p:nvSpPr>
        <p:spPr>
          <a:xfrm>
            <a:off x="6080047" y="-99392"/>
            <a:ext cx="1221025" cy="7840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4968DC-F344-4DC0-8EF7-C28C65B21968}"/>
              </a:ext>
            </a:extLst>
          </p:cNvPr>
          <p:cNvSpPr/>
          <p:nvPr/>
        </p:nvSpPr>
        <p:spPr>
          <a:xfrm>
            <a:off x="7301073" y="461567"/>
            <a:ext cx="446893" cy="618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913D15-34F2-44A3-803A-CF65D57CE733}"/>
              </a:ext>
            </a:extLst>
          </p:cNvPr>
          <p:cNvSpPr/>
          <p:nvPr/>
        </p:nvSpPr>
        <p:spPr>
          <a:xfrm>
            <a:off x="1367172" y="1844824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A20849-8929-4305-B133-460EBC643569}"/>
              </a:ext>
            </a:extLst>
          </p:cNvPr>
          <p:cNvSpPr/>
          <p:nvPr/>
        </p:nvSpPr>
        <p:spPr>
          <a:xfrm>
            <a:off x="8472266" y="0"/>
            <a:ext cx="684517" cy="8064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528AA5-F3E0-49BE-97C9-3B209C58518A}"/>
              </a:ext>
            </a:extLst>
          </p:cNvPr>
          <p:cNvSpPr/>
          <p:nvPr/>
        </p:nvSpPr>
        <p:spPr>
          <a:xfrm>
            <a:off x="7807769" y="-17654"/>
            <a:ext cx="684517" cy="8064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F2E32-422A-48F7-9359-07FC51D8DC63}"/>
              </a:ext>
            </a:extLst>
          </p:cNvPr>
          <p:cNvSpPr/>
          <p:nvPr/>
        </p:nvSpPr>
        <p:spPr>
          <a:xfrm>
            <a:off x="10128448" y="461566"/>
            <a:ext cx="539551" cy="645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759632-5E56-4B72-8C99-8837A41A7CB7}"/>
              </a:ext>
            </a:extLst>
          </p:cNvPr>
          <p:cNvSpPr/>
          <p:nvPr/>
        </p:nvSpPr>
        <p:spPr>
          <a:xfrm>
            <a:off x="4883872" y="6165304"/>
            <a:ext cx="737028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6943D4-A07C-4F36-9951-211AB90A2073}"/>
              </a:ext>
            </a:extLst>
          </p:cNvPr>
          <p:cNvSpPr/>
          <p:nvPr/>
        </p:nvSpPr>
        <p:spPr>
          <a:xfrm>
            <a:off x="5517737" y="6171474"/>
            <a:ext cx="737028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08B39F-78A6-4A7F-8581-643AF32E23E0}"/>
              </a:ext>
            </a:extLst>
          </p:cNvPr>
          <p:cNvSpPr/>
          <p:nvPr/>
        </p:nvSpPr>
        <p:spPr>
          <a:xfrm>
            <a:off x="6238742" y="6165304"/>
            <a:ext cx="737028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C08656-1E03-49BB-901D-DF9A45A7764F}"/>
              </a:ext>
            </a:extLst>
          </p:cNvPr>
          <p:cNvSpPr/>
          <p:nvPr/>
        </p:nvSpPr>
        <p:spPr>
          <a:xfrm>
            <a:off x="8419754" y="6165304"/>
            <a:ext cx="737028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C6750F-B64C-4764-B724-D9500C3AAE87}"/>
              </a:ext>
            </a:extLst>
          </p:cNvPr>
          <p:cNvSpPr/>
          <p:nvPr/>
        </p:nvSpPr>
        <p:spPr>
          <a:xfrm>
            <a:off x="9072103" y="583834"/>
            <a:ext cx="539551" cy="140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B70074-714E-4CC8-9F78-3A429C4B5A44}"/>
              </a:ext>
            </a:extLst>
          </p:cNvPr>
          <p:cNvSpPr/>
          <p:nvPr/>
        </p:nvSpPr>
        <p:spPr>
          <a:xfrm>
            <a:off x="9072102" y="3617519"/>
            <a:ext cx="737028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5B9B18-579A-448E-8FCB-0A487CCB5EC8}"/>
              </a:ext>
            </a:extLst>
          </p:cNvPr>
          <p:cNvSpPr/>
          <p:nvPr/>
        </p:nvSpPr>
        <p:spPr>
          <a:xfrm>
            <a:off x="9095436" y="5246198"/>
            <a:ext cx="737028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DDACEA-5FD7-4FAD-A27B-32F56C2715A3}"/>
              </a:ext>
            </a:extLst>
          </p:cNvPr>
          <p:cNvSpPr/>
          <p:nvPr/>
        </p:nvSpPr>
        <p:spPr>
          <a:xfrm>
            <a:off x="9102195" y="6182958"/>
            <a:ext cx="737028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D0C8D2-1EDC-4133-8A53-6880D31A6802}"/>
              </a:ext>
            </a:extLst>
          </p:cNvPr>
          <p:cNvSpPr/>
          <p:nvPr/>
        </p:nvSpPr>
        <p:spPr>
          <a:xfrm>
            <a:off x="6416053" y="278605"/>
            <a:ext cx="1084547" cy="305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373995-70AE-4506-835F-E3DA9E40A655}"/>
              </a:ext>
            </a:extLst>
          </p:cNvPr>
          <p:cNvSpPr/>
          <p:nvPr/>
        </p:nvSpPr>
        <p:spPr>
          <a:xfrm>
            <a:off x="5976553" y="567216"/>
            <a:ext cx="737028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717A49-A2E1-44D1-A599-E2A42DEE14CC}"/>
              </a:ext>
            </a:extLst>
          </p:cNvPr>
          <p:cNvSpPr/>
          <p:nvPr/>
        </p:nvSpPr>
        <p:spPr>
          <a:xfrm>
            <a:off x="4894627" y="3645245"/>
            <a:ext cx="2081143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69CD9D-F799-4C35-8AD3-5A81724226DF}"/>
              </a:ext>
            </a:extLst>
          </p:cNvPr>
          <p:cNvSpPr/>
          <p:nvPr/>
        </p:nvSpPr>
        <p:spPr>
          <a:xfrm>
            <a:off x="4853139" y="5253337"/>
            <a:ext cx="2081143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E18275-D733-5675-AAFA-764B198A74DA}"/>
              </a:ext>
            </a:extLst>
          </p:cNvPr>
          <p:cNvSpPr/>
          <p:nvPr/>
        </p:nvSpPr>
        <p:spPr>
          <a:xfrm>
            <a:off x="4839947" y="1202067"/>
            <a:ext cx="2081143" cy="22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0744EB-1508-D2E8-723B-DAB40AC54ED7}"/>
              </a:ext>
            </a:extLst>
          </p:cNvPr>
          <p:cNvSpPr/>
          <p:nvPr/>
        </p:nvSpPr>
        <p:spPr>
          <a:xfrm>
            <a:off x="4643738" y="1380691"/>
            <a:ext cx="2413471" cy="645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0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&#10;&#10;Description automatically generated with low confidence">
            <a:extLst>
              <a:ext uri="{FF2B5EF4-FFF2-40B4-BE49-F238E27FC236}">
                <a16:creationId xmlns:a16="http://schemas.microsoft.com/office/drawing/2014/main" id="{23ECF962-6DE5-4317-BEAF-4659BCD05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0" b="3090"/>
          <a:stretch/>
        </p:blipFill>
        <p:spPr>
          <a:xfrm>
            <a:off x="1517378" y="33676"/>
            <a:ext cx="9260616" cy="64196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7003950-6DC1-4249-AD23-55F99DA636B3}"/>
              </a:ext>
            </a:extLst>
          </p:cNvPr>
          <p:cNvSpPr/>
          <p:nvPr/>
        </p:nvSpPr>
        <p:spPr>
          <a:xfrm>
            <a:off x="2135561" y="706259"/>
            <a:ext cx="1068255" cy="459432"/>
          </a:xfrm>
          <a:prstGeom prst="wedgeEllipseCallout">
            <a:avLst>
              <a:gd name="adj1" fmla="val 146698"/>
              <a:gd name="adj2" fmla="val 5299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Actual</a:t>
            </a:r>
            <a:endParaRPr lang="en-AU" sz="14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DE9EB2-C6B8-4207-B818-807F11AD4445}"/>
              </a:ext>
            </a:extLst>
          </p:cNvPr>
          <p:cNvSpPr/>
          <p:nvPr/>
        </p:nvSpPr>
        <p:spPr>
          <a:xfrm>
            <a:off x="5447258" y="404664"/>
            <a:ext cx="1068255" cy="459432"/>
          </a:xfrm>
          <a:prstGeom prst="wedgeEllipseCallout">
            <a:avLst>
              <a:gd name="adj1" fmla="val 61677"/>
              <a:gd name="adj2" fmla="val 535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Budget</a:t>
            </a:r>
            <a:endParaRPr lang="en-AU" sz="1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1E72ED-DB04-4F3E-A327-2461A5B9AAAD}"/>
              </a:ext>
            </a:extLst>
          </p:cNvPr>
          <p:cNvSpPr/>
          <p:nvPr/>
        </p:nvSpPr>
        <p:spPr>
          <a:xfrm>
            <a:off x="1631504" y="3743457"/>
            <a:ext cx="2376264" cy="381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916F46-9BBD-4D2E-BD23-6377A8C42CFE}"/>
              </a:ext>
            </a:extLst>
          </p:cNvPr>
          <p:cNvSpPr/>
          <p:nvPr/>
        </p:nvSpPr>
        <p:spPr>
          <a:xfrm>
            <a:off x="1501951" y="4996766"/>
            <a:ext cx="2232248" cy="236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10DDD4B-CF19-48F1-BB43-A6690DE8C9F2}"/>
              </a:ext>
            </a:extLst>
          </p:cNvPr>
          <p:cNvSpPr/>
          <p:nvPr/>
        </p:nvSpPr>
        <p:spPr>
          <a:xfrm>
            <a:off x="2279576" y="1863617"/>
            <a:ext cx="1018670" cy="423428"/>
          </a:xfrm>
          <a:prstGeom prst="wedgeEllipseCallout">
            <a:avLst>
              <a:gd name="adj1" fmla="val 142425"/>
              <a:gd name="adj2" fmla="val 7620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Actual</a:t>
            </a:r>
            <a:endParaRPr lang="en-AU" sz="14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F3B0010-B47F-4265-AB15-B88320C673E3}"/>
              </a:ext>
            </a:extLst>
          </p:cNvPr>
          <p:cNvSpPr/>
          <p:nvPr/>
        </p:nvSpPr>
        <p:spPr>
          <a:xfrm>
            <a:off x="6956371" y="1988840"/>
            <a:ext cx="1068255" cy="459432"/>
          </a:xfrm>
          <a:prstGeom prst="wedgeEllipseCallout">
            <a:avLst>
              <a:gd name="adj1" fmla="val -40382"/>
              <a:gd name="adj2" fmla="val 94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Budget</a:t>
            </a:r>
            <a:endParaRPr lang="en-AU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638FE-49D3-45F5-B460-6E9AB8F0E742}"/>
              </a:ext>
            </a:extLst>
          </p:cNvPr>
          <p:cNvSpPr/>
          <p:nvPr/>
        </p:nvSpPr>
        <p:spPr>
          <a:xfrm>
            <a:off x="7896200" y="3985884"/>
            <a:ext cx="583504" cy="300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B00387-94B6-4BA8-99E5-E3E0D1C1DCFE}"/>
              </a:ext>
            </a:extLst>
          </p:cNvPr>
          <p:cNvSpPr/>
          <p:nvPr/>
        </p:nvSpPr>
        <p:spPr>
          <a:xfrm>
            <a:off x="5685365" y="3971466"/>
            <a:ext cx="583504" cy="253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5CC761-3C20-4563-A957-88B3362E8072}"/>
              </a:ext>
            </a:extLst>
          </p:cNvPr>
          <p:cNvSpPr/>
          <p:nvPr/>
        </p:nvSpPr>
        <p:spPr>
          <a:xfrm>
            <a:off x="4929707" y="4582773"/>
            <a:ext cx="1526346" cy="406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DA00D3-C9BE-418D-8AAF-5A97D54E0ED8}"/>
              </a:ext>
            </a:extLst>
          </p:cNvPr>
          <p:cNvSpPr/>
          <p:nvPr/>
        </p:nvSpPr>
        <p:spPr>
          <a:xfrm>
            <a:off x="6409403" y="3998262"/>
            <a:ext cx="583504" cy="279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27D27C-215E-4B99-8864-97DAA1A57156}"/>
              </a:ext>
            </a:extLst>
          </p:cNvPr>
          <p:cNvSpPr/>
          <p:nvPr/>
        </p:nvSpPr>
        <p:spPr>
          <a:xfrm>
            <a:off x="5026157" y="5098515"/>
            <a:ext cx="583504" cy="30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D03FAF-49BC-4353-ACB3-E5D31FF22023}"/>
              </a:ext>
            </a:extLst>
          </p:cNvPr>
          <p:cNvSpPr/>
          <p:nvPr/>
        </p:nvSpPr>
        <p:spPr>
          <a:xfrm>
            <a:off x="5652817" y="5073696"/>
            <a:ext cx="583504" cy="30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2709B4-1C14-4964-8550-4F1689877A36}"/>
              </a:ext>
            </a:extLst>
          </p:cNvPr>
          <p:cNvSpPr/>
          <p:nvPr/>
        </p:nvSpPr>
        <p:spPr>
          <a:xfrm>
            <a:off x="7297646" y="5117634"/>
            <a:ext cx="3596436" cy="30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77118E-1A5F-4AD6-BD05-A68289C9EB20}"/>
              </a:ext>
            </a:extLst>
          </p:cNvPr>
          <p:cNvSpPr/>
          <p:nvPr/>
        </p:nvSpPr>
        <p:spPr>
          <a:xfrm>
            <a:off x="4981932" y="3989090"/>
            <a:ext cx="745061" cy="236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C66D22-8BAE-4A20-AF7F-B860D6BCC6FB}"/>
              </a:ext>
            </a:extLst>
          </p:cNvPr>
          <p:cNvSpPr/>
          <p:nvPr/>
        </p:nvSpPr>
        <p:spPr>
          <a:xfrm>
            <a:off x="6956370" y="5878542"/>
            <a:ext cx="3711630" cy="574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7FD0916-1B6A-4F69-9355-8A89B900433A}"/>
              </a:ext>
            </a:extLst>
          </p:cNvPr>
          <p:cNvSpPr/>
          <p:nvPr/>
        </p:nvSpPr>
        <p:spPr>
          <a:xfrm>
            <a:off x="9840416" y="404664"/>
            <a:ext cx="583504" cy="406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3EA40AB-0090-49FD-B2F6-CE2DFBFC0C22}"/>
              </a:ext>
            </a:extLst>
          </p:cNvPr>
          <p:cNvSpPr/>
          <p:nvPr/>
        </p:nvSpPr>
        <p:spPr>
          <a:xfrm>
            <a:off x="7752185" y="4590326"/>
            <a:ext cx="1662915" cy="406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B0C556-970C-4302-8E51-AD1931488466}"/>
              </a:ext>
            </a:extLst>
          </p:cNvPr>
          <p:cNvCxnSpPr>
            <a:cxnSpLocks/>
            <a:stCxn id="13" idx="7"/>
          </p:cNvCxnSpPr>
          <p:nvPr/>
        </p:nvCxnSpPr>
        <p:spPr>
          <a:xfrm flipV="1">
            <a:off x="8394253" y="2863630"/>
            <a:ext cx="1662915" cy="116630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AU" sz="3000" dirty="0">
                <a:solidFill>
                  <a:schemeClr val="bg1"/>
                </a:solidFill>
              </a:rPr>
              <a:t>Case study – benchmarking works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2207568" y="1452948"/>
          <a:ext cx="800323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77</a:t>
            </a:fld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1294F6-7D33-4F59-9F16-BFBE48979561}"/>
              </a:ext>
            </a:extLst>
          </p:cNvPr>
          <p:cNvSpPr/>
          <p:nvPr/>
        </p:nvSpPr>
        <p:spPr>
          <a:xfrm rot="20181584">
            <a:off x="7065241" y="2180916"/>
            <a:ext cx="666600" cy="3168352"/>
          </a:xfrm>
          <a:prstGeom prst="ellipse">
            <a:avLst/>
          </a:prstGeom>
          <a:solidFill>
            <a:srgbClr val="FFFF00">
              <a:alpha val="0"/>
            </a:srgbClr>
          </a:solidFill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0263904-68D1-4B53-930B-FDB0BEA483A5}"/>
              </a:ext>
            </a:extLst>
          </p:cNvPr>
          <p:cNvSpPr/>
          <p:nvPr/>
        </p:nvSpPr>
        <p:spPr>
          <a:xfrm flipH="1">
            <a:off x="5597236" y="941087"/>
            <a:ext cx="1861625" cy="902579"/>
          </a:xfrm>
          <a:prstGeom prst="wedgeEllipseCallout">
            <a:avLst>
              <a:gd name="adj1" fmla="val -10973"/>
              <a:gd name="adj2" fmla="val 101970"/>
            </a:avLst>
          </a:prstGeom>
          <a:solidFill>
            <a:srgbClr val="F796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Stopped using ratios and benchmarks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1524B50-5667-44DB-BE71-6A4F862C5700}"/>
              </a:ext>
            </a:extLst>
          </p:cNvPr>
          <p:cNvSpPr/>
          <p:nvPr/>
        </p:nvSpPr>
        <p:spPr>
          <a:xfrm>
            <a:off x="3503712" y="1628800"/>
            <a:ext cx="1728192" cy="936104"/>
          </a:xfrm>
          <a:prstGeom prst="wedgeEllipseCallout">
            <a:avLst>
              <a:gd name="adj1" fmla="val 22496"/>
              <a:gd name="adj2" fmla="val 324323"/>
            </a:avLst>
          </a:prstGeom>
          <a:solidFill>
            <a:srgbClr val="F79646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Started using ratios and benchmarks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C6FF2A-FE57-436B-B50D-3423C47B98DE}"/>
              </a:ext>
            </a:extLst>
          </p:cNvPr>
          <p:cNvSpPr/>
          <p:nvPr/>
        </p:nvSpPr>
        <p:spPr>
          <a:xfrm>
            <a:off x="4511824" y="5229201"/>
            <a:ext cx="592800" cy="648047"/>
          </a:xfrm>
          <a:prstGeom prst="ellipse">
            <a:avLst/>
          </a:prstGeom>
          <a:solidFill>
            <a:srgbClr val="FFFF00">
              <a:alpha val="0"/>
            </a:srgbClr>
          </a:solidFill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89BE484-16F9-417B-813E-4E4B42B8BBD7}"/>
              </a:ext>
            </a:extLst>
          </p:cNvPr>
          <p:cNvSpPr/>
          <p:nvPr/>
        </p:nvSpPr>
        <p:spPr>
          <a:xfrm flipH="1">
            <a:off x="8212385" y="357977"/>
            <a:ext cx="1963524" cy="902579"/>
          </a:xfrm>
          <a:prstGeom prst="wedgeEllipseCallout">
            <a:avLst>
              <a:gd name="adj1" fmla="val 16740"/>
              <a:gd name="adj2" fmla="val 129701"/>
            </a:avLst>
          </a:prstGeom>
          <a:solidFill>
            <a:srgbClr val="F796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Started re using ratios and benchmarks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4EBAC1-26C0-44E0-AB1C-583246436E90}"/>
              </a:ext>
            </a:extLst>
          </p:cNvPr>
          <p:cNvSpPr/>
          <p:nvPr/>
        </p:nvSpPr>
        <p:spPr>
          <a:xfrm rot="1284261">
            <a:off x="7991601" y="1791498"/>
            <a:ext cx="939896" cy="3427739"/>
          </a:xfrm>
          <a:prstGeom prst="ellipse">
            <a:avLst/>
          </a:prstGeom>
          <a:solidFill>
            <a:srgbClr val="FFFF00">
              <a:alpha val="0"/>
            </a:srgbClr>
          </a:solidFill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8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5" grpId="0" uiExpand="1" animBg="1"/>
      <p:bldP spid="6" grpId="0" uiExpand="1" animBg="1"/>
      <p:bldP spid="7" grpId="0" animBg="1"/>
      <p:bldP spid="8" grpId="0" animBg="1"/>
      <p:bldP spid="9" grpId="0" uiExpand="1" animBg="1"/>
      <p:bldP spid="10" grpId="0" uiExpan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7704856" cy="706090"/>
          </a:xfrm>
        </p:spPr>
        <p:txBody>
          <a:bodyPr/>
          <a:lstStyle/>
          <a:p>
            <a:r>
              <a:rPr lang="en-US" dirty="0"/>
              <a:t>Financial Risk Assessment and Mitigation Policy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1524" y="1359248"/>
            <a:ext cx="8568952" cy="5224114"/>
          </a:xfrm>
        </p:spPr>
        <p:txBody>
          <a:bodyPr>
            <a:normAutofit fontScale="700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Non-financial factors drive the financial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re </a:t>
            </a:r>
            <a:r>
              <a:rPr lang="en-US" i="1" dirty="0"/>
              <a:t>Net Operating Margin </a:t>
            </a:r>
            <a:r>
              <a:rPr lang="en-US" dirty="0"/>
              <a:t>(National 5-year average 13%)</a:t>
            </a:r>
          </a:p>
          <a:p>
            <a:pPr marL="1314450" lvl="3" indent="0">
              <a:buNone/>
            </a:pPr>
            <a:r>
              <a:rPr lang="en-US" dirty="0"/>
              <a:t>Operating surplus sufficient to meet debt servicing + asset replacement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re cash reserves (1 – 3 month’s expenditure)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re debt (2020 Industry average about $8,400/student)</a:t>
            </a:r>
          </a:p>
          <a:p>
            <a:pPr marL="1314450" lvl="3" indent="0">
              <a:buNone/>
            </a:pPr>
            <a:r>
              <a:rPr lang="en-US" dirty="0"/>
              <a:t>Best if loan facility is more than you need</a:t>
            </a:r>
          </a:p>
          <a:p>
            <a:pPr marL="1314450" lvl="3" indent="0">
              <a:buNone/>
            </a:pPr>
            <a:r>
              <a:rPr lang="en-US" dirty="0"/>
              <a:t>Debt servicing cover &gt; 1.5 times</a:t>
            </a:r>
          </a:p>
          <a:p>
            <a:pPr marL="1314450" lvl="3" indent="0">
              <a:buNone/>
            </a:pPr>
            <a:r>
              <a:rPr lang="en-US" dirty="0"/>
              <a:t>Debt / EBIDA &lt; 4.0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Understand enrolment trends and drivers</a:t>
            </a:r>
          </a:p>
          <a:p>
            <a:pPr marL="1314450" lvl="3" indent="0">
              <a:buNone/>
            </a:pPr>
            <a:r>
              <a:rPr lang="en-US" dirty="0"/>
              <a:t>Demographics (available and ability to pay fees)</a:t>
            </a:r>
          </a:p>
          <a:p>
            <a:pPr marL="1314450" lvl="3" indent="0">
              <a:buNone/>
            </a:pPr>
            <a:r>
              <a:rPr lang="en-US" dirty="0"/>
              <a:t>Outcomes - academic, wellness, self esteem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re staff ratios (80% of operating expenses)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Positive and innovative (adaptable) culture of staff and board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Asset reinvestment &gt; Depreciation on average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Good quality board, management and staff (including financial literacy)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Build strategic budget (5 – 10 years) with scenarios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Accurate and timely budgeting, accounting and reporting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Timely adaption to changed circumstances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3622-82CB-490C-B26C-F6B26480DC2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7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3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3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3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3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3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3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39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39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39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39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39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39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39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39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39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5" grpId="0" uiExpand="1" build="p" bldLvl="2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Summary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506728"/>
            <a:ext cx="10801200" cy="4392488"/>
          </a:xfrm>
        </p:spPr>
        <p:txBody>
          <a:bodyPr>
            <a:normAutofit fontScale="85000" lnSpcReduction="10000"/>
          </a:bodyPr>
          <a:lstStyle/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Legal requirement for financial viability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Diverse mix of attributes of a financially sustainable school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Develop a strategy, allocate finite resources, dollarize and analyse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Accounting tells a financial story. All Board members and Principal need enough financial knowledge to confidently ask the right questions.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Trend and comparative ratio analysis to identify changing risk and inform responses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Set targets/Policies for major ratios and metrics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Build 5 – 10 year budget to assess risk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Accurate and timely monitoring (early warning system)</a:t>
            </a:r>
            <a:endParaRPr lang="en-AU" sz="2700" dirty="0"/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Timely adaption to changing circumstances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en-US" sz="2700" dirty="0"/>
              <a:t>Regular training of board and management on the above</a:t>
            </a:r>
          </a:p>
          <a:p>
            <a:pPr marL="800100" lvl="1" indent="-342900">
              <a:buNone/>
            </a:pPr>
            <a:endParaRPr lang="en-AU" dirty="0"/>
          </a:p>
          <a:p>
            <a:pPr marL="381000" indent="-381000"/>
            <a:endParaRPr lang="en-AU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3622-82CB-490C-B26C-F6B26480DC2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34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7970-38DE-4D3E-8896-1402EAA3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116632"/>
            <a:ext cx="9145016" cy="1080120"/>
          </a:xfrm>
        </p:spPr>
        <p:txBody>
          <a:bodyPr/>
          <a:lstStyle/>
          <a:p>
            <a:r>
              <a:rPr lang="en-AU" dirty="0"/>
              <a:t>Education and Training Reform Regulations 2017 </a:t>
            </a:r>
            <a:r>
              <a:rPr lang="en-AU" sz="2000" dirty="0"/>
              <a:t>(2 May 2022)</a:t>
            </a:r>
            <a:br>
              <a:rPr lang="en-AU" dirty="0"/>
            </a:br>
            <a:r>
              <a:rPr lang="en-AU" dirty="0"/>
              <a:t>Schedule 4 – Minimum standards for registration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9BD3-4F6E-4019-8647-E3974FC1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288529"/>
            <a:ext cx="9433048" cy="5112568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Includes ……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Minimum of 20 enrolments</a:t>
            </a:r>
          </a:p>
          <a:p>
            <a:pPr lvl="2"/>
            <a:r>
              <a:rPr lang="en-AU" dirty="0"/>
              <a:t>Secondary school must average 10 or more per year level</a:t>
            </a:r>
          </a:p>
          <a:p>
            <a:pPr lvl="1">
              <a:spcBef>
                <a:spcPts val="600"/>
              </a:spcBef>
            </a:pPr>
            <a:r>
              <a:rPr lang="en-AU" dirty="0"/>
              <a:t>Buildings and facilities must be suitable</a:t>
            </a:r>
          </a:p>
          <a:p>
            <a:pPr lvl="1">
              <a:spcBef>
                <a:spcPts val="600"/>
              </a:spcBef>
            </a:pPr>
            <a:r>
              <a:rPr lang="en-AU" dirty="0"/>
              <a:t>Governance must include</a:t>
            </a:r>
          </a:p>
          <a:p>
            <a:pPr lvl="2"/>
            <a:r>
              <a:rPr lang="en-AU" dirty="0"/>
              <a:t>Effective strategic direction</a:t>
            </a:r>
          </a:p>
          <a:p>
            <a:pPr lvl="2"/>
            <a:r>
              <a:rPr lang="en-AU" dirty="0"/>
              <a:t>Effective </a:t>
            </a:r>
            <a:r>
              <a:rPr lang="en-AU" dirty="0">
                <a:highlight>
                  <a:srgbClr val="FFFF00"/>
                </a:highlight>
              </a:rPr>
              <a:t>management of finances</a:t>
            </a:r>
            <a:endParaRPr lang="en-AU" dirty="0"/>
          </a:p>
          <a:p>
            <a:pPr lvl="1">
              <a:spcBef>
                <a:spcPts val="600"/>
              </a:spcBef>
            </a:pPr>
            <a:r>
              <a:rPr lang="en-AU" dirty="0"/>
              <a:t>Must be a not-for-profit (Part 1 - Definitions) includes</a:t>
            </a:r>
          </a:p>
          <a:p>
            <a:pPr lvl="2"/>
            <a:r>
              <a:rPr lang="en-AU" dirty="0"/>
              <a:t>Not established for the purpose of generating a profit or gain</a:t>
            </a:r>
          </a:p>
          <a:p>
            <a:pPr lvl="2"/>
            <a:r>
              <a:rPr lang="en-AU" dirty="0"/>
              <a:t>Profit or gain will not in itself mean the school is “for profit”</a:t>
            </a:r>
          </a:p>
          <a:p>
            <a:pPr lvl="2"/>
            <a:r>
              <a:rPr lang="en-AU" dirty="0"/>
              <a:t>Must apply profit or gain towards the conduct of the school</a:t>
            </a:r>
          </a:p>
          <a:p>
            <a:pPr lvl="2"/>
            <a:r>
              <a:rPr lang="en-AU" dirty="0"/>
              <a:t>Property and assets are not distributed or used for the profit or gain of another person or entity</a:t>
            </a:r>
          </a:p>
          <a:p>
            <a:pPr lvl="2"/>
            <a:r>
              <a:rPr lang="en-AU" dirty="0"/>
              <a:t>Don’t be party to </a:t>
            </a:r>
            <a:r>
              <a:rPr lang="en-AU" b="1" i="1" dirty="0"/>
              <a:t>prohibited agreement or arrangement </a:t>
            </a:r>
            <a:r>
              <a:rPr lang="en-AU" dirty="0"/>
              <a:t>(Regulation 7A) includes</a:t>
            </a:r>
          </a:p>
          <a:p>
            <a:pPr lvl="3"/>
            <a:r>
              <a:rPr lang="en-AU" dirty="0"/>
              <a:t>Purpose is to pay or divert profit or gain to any other person or entity</a:t>
            </a:r>
          </a:p>
          <a:p>
            <a:pPr lvl="1">
              <a:spcBef>
                <a:spcPts val="600"/>
              </a:spcBef>
            </a:pPr>
            <a:r>
              <a:rPr lang="en-AU" dirty="0"/>
              <a:t>VRQA will closely review related party transactions to ensure they are on commercial terms </a:t>
            </a:r>
            <a:r>
              <a:rPr lang="en-AU" dirty="0" err="1"/>
              <a:t>eg</a:t>
            </a:r>
            <a:endParaRPr lang="en-AU" dirty="0"/>
          </a:p>
          <a:p>
            <a:pPr lvl="3"/>
            <a:r>
              <a:rPr lang="en-AU" dirty="0"/>
              <a:t>Contracts</a:t>
            </a:r>
          </a:p>
          <a:p>
            <a:pPr lvl="3"/>
            <a:r>
              <a:rPr lang="en-AU" dirty="0"/>
              <a:t>Loans, guarantees, leases</a:t>
            </a:r>
          </a:p>
          <a:p>
            <a:pPr lvl="3"/>
            <a:r>
              <a:rPr lang="en-AU" dirty="0"/>
              <a:t>Agreements for delivery of services to the school or its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914AE-11A1-4BF2-9E2C-F2732EB0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1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44624"/>
            <a:ext cx="7344816" cy="706090"/>
          </a:xfrm>
        </p:spPr>
        <p:txBody>
          <a:bodyPr/>
          <a:lstStyle/>
          <a:p>
            <a:r>
              <a:rPr lang="en-AU" dirty="0"/>
              <a:t>Definition of a Financially Sustainable School</a:t>
            </a:r>
            <a:br>
              <a:rPr lang="en-AU" dirty="0"/>
            </a:br>
            <a:r>
              <a:rPr lang="en-AU" dirty="0"/>
              <a:t>(Somerset, 2017)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3622-82CB-490C-B26C-F6B26480DC2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“A financially sustainable independent school responds to stakeholder needs by using strengths, managing weaknesses, generating adequate operating surpluses to fund debt, reinvestment and cash reserves, identifies changing circumstances and adapts in a timely manner.”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7473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6120680" cy="706090"/>
          </a:xfrm>
        </p:spPr>
        <p:txBody>
          <a:bodyPr/>
          <a:lstStyle/>
          <a:p>
            <a:r>
              <a:rPr lang="en-AU" dirty="0"/>
              <a:t>School is a reservoir of cash assets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3622-82CB-490C-B26C-F6B26480DC2E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46" t="32054" r="17452" b="18223"/>
          <a:stretch/>
        </p:blipFill>
        <p:spPr bwMode="auto">
          <a:xfrm>
            <a:off x="2351584" y="1287801"/>
            <a:ext cx="756084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Arrow: Down 12"/>
          <p:cNvSpPr/>
          <p:nvPr/>
        </p:nvSpPr>
        <p:spPr>
          <a:xfrm>
            <a:off x="6119137" y="1361266"/>
            <a:ext cx="832435" cy="93610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Down 17"/>
          <p:cNvSpPr/>
          <p:nvPr/>
        </p:nvSpPr>
        <p:spPr>
          <a:xfrm rot="18045551">
            <a:off x="4364846" y="2699792"/>
            <a:ext cx="844978" cy="973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endParaRPr lang="en-A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Down 18"/>
          <p:cNvSpPr/>
          <p:nvPr/>
        </p:nvSpPr>
        <p:spPr>
          <a:xfrm rot="2775749">
            <a:off x="8172606" y="2426587"/>
            <a:ext cx="862103" cy="107798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Surplus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rrow: Down 21"/>
          <p:cNvSpPr/>
          <p:nvPr/>
        </p:nvSpPr>
        <p:spPr>
          <a:xfrm rot="2215364">
            <a:off x="5756919" y="4465103"/>
            <a:ext cx="846216" cy="1069286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Reinvest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rrow: Down 22"/>
          <p:cNvSpPr/>
          <p:nvPr/>
        </p:nvSpPr>
        <p:spPr>
          <a:xfrm rot="19633769">
            <a:off x="6831760" y="4494419"/>
            <a:ext cx="875058" cy="978177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3ADF4-32BA-41C5-A702-AD65251AAB73}"/>
              </a:ext>
            </a:extLst>
          </p:cNvPr>
          <p:cNvSpPr txBox="1"/>
          <p:nvPr/>
        </p:nvSpPr>
        <p:spPr>
          <a:xfrm>
            <a:off x="6023993" y="3016969"/>
            <a:ext cx="163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Surplus fills the reservoir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9DBD30-126F-4916-966F-229496DE13C9}"/>
              </a:ext>
            </a:extLst>
          </p:cNvPr>
          <p:cNvSpPr txBox="1"/>
          <p:nvPr/>
        </p:nvSpPr>
        <p:spPr>
          <a:xfrm>
            <a:off x="6119137" y="5394330"/>
            <a:ext cx="163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Drains the reservoir</a:t>
            </a:r>
          </a:p>
        </p:txBody>
      </p:sp>
    </p:spTree>
    <p:extLst>
      <p:ext uri="{BB962C8B-B14F-4D97-AF65-F5344CB8AC3E}">
        <p14:creationId xmlns:p14="http://schemas.microsoft.com/office/powerpoint/2010/main" val="3754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  <p:bldP spid="23" grpId="0" animBg="1"/>
      <p:bldP spid="3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274638"/>
            <a:ext cx="4968552" cy="706090"/>
          </a:xfrm>
        </p:spPr>
        <p:txBody>
          <a:bodyPr/>
          <a:lstStyle/>
          <a:p>
            <a:r>
              <a:rPr lang="en-AU" dirty="0"/>
              <a:t>For further details contact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5354" y="1295401"/>
            <a:ext cx="8578362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AU" b="1" dirty="0"/>
              <a:t>John Somerset – Director of Somerset Education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AU" dirty="0"/>
              <a:t>Email 		</a:t>
            </a:r>
            <a:r>
              <a:rPr lang="en-AU" dirty="0">
                <a:hlinkClick r:id="rId3"/>
              </a:rPr>
              <a:t>john@somerseteducation.net</a:t>
            </a:r>
            <a:r>
              <a:rPr lang="en-AU" dirty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AU" dirty="0"/>
              <a:t>Internet		</a:t>
            </a:r>
            <a:r>
              <a:rPr lang="en-AU" dirty="0">
                <a:hlinkClick r:id="rId4"/>
              </a:rPr>
              <a:t>www.somerseteducation.net</a:t>
            </a:r>
            <a:r>
              <a:rPr lang="en-AU" dirty="0"/>
              <a:t> 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endParaRPr lang="en-AU" dirty="0"/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r>
              <a:rPr lang="en-AU" dirty="0"/>
              <a:t>Telephones 	1300 781 968       (Australia)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r>
              <a:rPr lang="en-AU" dirty="0"/>
              <a:t>				+61 7 3263 5300  (International)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r>
              <a:rPr lang="en-AU" dirty="0"/>
              <a:t>				0417 618 899	  (Cell phone)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endParaRPr lang="en-AU" dirty="0"/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r>
              <a:rPr lang="en-AU" dirty="0"/>
              <a:t>Address		GPO Box 3273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r>
              <a:rPr lang="en-AU" dirty="0"/>
              <a:t>				Brisbane, Queensland</a:t>
            </a:r>
          </a:p>
          <a:p>
            <a:pPr eaLnBrk="1" hangingPunct="1">
              <a:lnSpc>
                <a:spcPct val="50000"/>
              </a:lnSpc>
              <a:buFont typeface="Wingdings 2" pitchFamily="18" charset="2"/>
              <a:buNone/>
            </a:pPr>
            <a:r>
              <a:rPr lang="en-AU" dirty="0"/>
              <a:t>				Australia 4001		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DADE-FF7E-4B9C-BE3D-18D466C8F1C9}" type="slidenum">
              <a:rPr lang="en-AU" smtClean="0"/>
              <a:pPr/>
              <a:t>82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137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9DAEB-7BC1-DA19-B460-9E1305AB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81" y="0"/>
            <a:ext cx="7633438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DAA5A-D358-403D-92FE-8451719501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69476" y="6492876"/>
            <a:ext cx="898525" cy="365125"/>
          </a:xfrm>
        </p:spPr>
        <p:txBody>
          <a:bodyPr/>
          <a:lstStyle/>
          <a:p>
            <a:fld id="{3B6EDADE-FF7E-4B9C-BE3D-18D466C8F1C9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D0525-666E-4248-AF35-3BB61C7C391C}"/>
              </a:ext>
            </a:extLst>
          </p:cNvPr>
          <p:cNvSpPr/>
          <p:nvPr/>
        </p:nvSpPr>
        <p:spPr>
          <a:xfrm>
            <a:off x="4943872" y="3861048"/>
            <a:ext cx="4752528" cy="50405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C8DC2-CF27-4E5E-BAB2-B595DBBC9784}"/>
              </a:ext>
            </a:extLst>
          </p:cNvPr>
          <p:cNvSpPr/>
          <p:nvPr/>
        </p:nvSpPr>
        <p:spPr>
          <a:xfrm>
            <a:off x="4960097" y="5157192"/>
            <a:ext cx="4032448" cy="61562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5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14&quot;&gt;&lt;object type=&quot;3&quot; unique_id=&quot;10115&quot;&gt;&lt;property id=&quot;20148&quot; value=&quot;5&quot;/&gt;&lt;property id=&quot;20300&quot; value=&quot;Slide 1 - &amp;quot;Victorian Registration and Qualifications Authority Non-Government Schools  Practical Financial Management  &amp;quot;&quot;/&gt;&lt;property id=&quot;20307&quot; value=&quot;260&quot;/&gt;&lt;/object&gt;&lt;object type=&quot;3&quot; unique_id=&quot;10116&quot;&gt;&lt;property id=&quot;20148&quot; value=&quot;5&quot;/&gt;&lt;property id=&quot;20300&quot; value=&quot;Slide 2 - &amp;quot;John Somerset  Analysing schools for 27 years&amp;quot;&quot;/&gt;&lt;property id=&quot;20307&quot; value=&quot;1489&quot;/&gt;&lt;/object&gt;&lt;object type=&quot;3&quot; unique_id=&quot;10117&quot;&gt;&lt;property id=&quot;20148&quot; value=&quot;5&quot;/&gt;&lt;property id=&quot;20300&quot; value=&quot;Slide 3&quot;/&gt;&lt;property id=&quot;20307&quot; value=&quot;1573&quot;/&gt;&lt;/object&gt;&lt;object type=&quot;3&quot; unique_id=&quot;10118&quot;&gt;&lt;property id=&quot;20148&quot; value=&quot;5&quot;/&gt;&lt;property id=&quot;20300&quot; value=&quot;Slide 4 - &amp;quot;Legislation Mandates Financial Viability&amp;quot;&quot;/&gt;&lt;property id=&quot;20307&quot; value=&quot;1247&quot;/&gt;&lt;/object&gt;&lt;object type=&quot;3&quot; unique_id=&quot;10119&quot;&gt;&lt;property id=&quot;20148&quot; value=&quot;5&quot;/&gt;&lt;property id=&quot;20300&quot; value=&quot;Slide 5 - &amp;quot;Education and Training Reform Act 2006 (authorised version 2 May 2022)&amp;quot;&quot;/&gt;&lt;property id=&quot;20307&quot; value=&quot;1363&quot;/&gt;&lt;/object&gt;&lt;object type=&quot;3&quot; unique_id=&quot;10120&quot;&gt;&lt;property id=&quot;20148&quot; value=&quot;5&quot;/&gt;&lt;property id=&quot;20300&quot; value=&quot;Slide 6&quot;/&gt;&lt;property id=&quot;20307&quot; value=&quot;1362&quot;/&gt;&lt;/object&gt;&lt;object type=&quot;3&quot; unique_id=&quot;10121&quot;&gt;&lt;property id=&quot;20148&quot; value=&quot;5&quot;/&gt;&lt;property id=&quot;20300&quot; value=&quot;Slide 7 - &amp;quot;VRQA Guidelines – from 1 July 2022&amp;quot;&quot;/&gt;&lt;property id=&quot;20307&quot; value=&quot;1364&quot;/&gt;&lt;/object&gt;&lt;object type=&quot;3&quot; unique_id=&quot;10122&quot;&gt;&lt;property id=&quot;20148&quot; value=&quot;5&quot;/&gt;&lt;property id=&quot;20300&quot; value=&quot;Slide 8 - &amp;quot;Education and Training Reform Regulations 2017 (2 May 2022) Schedule 4 – Minimum standards for registration &amp;quot;&quot;/&gt;&lt;property id=&quot;20307&quot; value=&quot;1245&quot;/&gt;&lt;/object&gt;&lt;object type=&quot;3&quot; unique_id=&quot;10123&quot;&gt;&lt;property id=&quot;20148&quot; value=&quot;5&quot;/&gt;&lt;property id=&quot;20300&quot; value=&quot;Slide 9&quot;/&gt;&lt;property id=&quot;20307&quot; value=&quot;1365&quot;/&gt;&lt;/object&gt;&lt;object type=&quot;3&quot; unique_id=&quot;10124&quot;&gt;&lt;property id=&quot;20148&quot; value=&quot;5&quot;/&gt;&lt;property id=&quot;20300&quot; value=&quot;Slide 10&quot;/&gt;&lt;property id=&quot;20307&quot; value=&quot;1366&quot;/&gt;&lt;/object&gt;&lt;object type=&quot;3&quot; unique_id=&quot;10125&quot;&gt;&lt;property id=&quot;20148&quot; value=&quot;5&quot;/&gt;&lt;property id=&quot;20300&quot; value=&quot;Slide 11 - &amp;quot;VRQA School Financial Capability Self Assessment tool &amp;quot;&quot;/&gt;&lt;property id=&quot;20307&quot; value=&quot;1335&quot;/&gt;&lt;/object&gt;&lt;object type=&quot;3&quot; unique_id=&quot;10126&quot;&gt;&lt;property id=&quot;20148&quot; value=&quot;5&quot;/&gt;&lt;property id=&quot;20300&quot; value=&quot;Slide 12&quot;/&gt;&lt;property id=&quot;20307&quot; value=&quot;1572&quot;/&gt;&lt;/object&gt;&lt;object type=&quot;3&quot; unique_id=&quot;10127&quot;&gt;&lt;property id=&quot;20148&quot; value=&quot;5&quot;/&gt;&lt;property id=&quot;20300&quot; value=&quot;Slide 13 - &amp;quot;Evolving Themes re School Financial Sustainability                                   (no particular order)&amp;quot;&quot;/&gt;&lt;property id=&quot;20307&quot; value=&quot;1555&quot;/&gt;&lt;/object&gt;&lt;object type=&quot;3&quot; unique_id=&quot;10128&quot;&gt;&lt;property id=&quot;20148&quot; value=&quot;5&quot;/&gt;&lt;property id=&quot;20300&quot; value=&quot;Slide 14 - &amp;quot;School is a reservoir of cash assets &amp;quot;&quot;/&gt;&lt;property id=&quot;20307&quot; value=&quot;1130&quot;/&gt;&lt;/object&gt;&lt;object type=&quot;3&quot; unique_id=&quot;10129&quot;&gt;&lt;property id=&quot;20148&quot; value=&quot;5&quot;/&gt;&lt;property id=&quot;20300&quot; value=&quot;Slide 15 - &amp;quot;Why Parents Choose Independent Schools Independent Schools Australia, revised 2021(collections started in 2006)&amp;quot;&quot;/&gt;&lt;property id=&quot;20307&quot; value=&quot;1571&quot;/&gt;&lt;/object&gt;&lt;object type=&quot;3&quot; unique_id=&quot;10130&quot;&gt;&lt;property id=&quot;20148&quot; value=&quot;5&quot;/&gt;&lt;property id=&quot;20300&quot; value=&quot;Slide 16&quot;/&gt;&lt;property id=&quot;20307&quot; value=&quot;843&quot;/&gt;&lt;/object&gt;&lt;object type=&quot;3&quot; unique_id=&quot;10131&quot;&gt;&lt;property id=&quot;20148&quot; value=&quot;5&quot;/&gt;&lt;property id=&quot;20300&quot; value=&quot;Slide 17 - &amp;quot;The language of Money&amp;quot;&quot;/&gt;&lt;property id=&quot;20307&quot; value=&quot;862&quot;/&gt;&lt;/object&gt;&lt;object type=&quot;3&quot; unique_id=&quot;10132&quot;&gt;&lt;property id=&quot;20148&quot; value=&quot;5&quot;/&gt;&lt;property id=&quot;20300&quot; value=&quot;Slide 18 - &amp;quot;Communicating Financial Information&amp;quot;&quot;/&gt;&lt;property id=&quot;20307&quot; value=&quot;970&quot;/&gt;&lt;/object&gt;&lt;object type=&quot;3&quot; unique_id=&quot;10133&quot;&gt;&lt;property id=&quot;20148&quot; value=&quot;5&quot;/&gt;&lt;property id=&quot;20300&quot; value=&quot;Slide 19 - &amp;quot;The Players on the Field&amp;quot;&quot;/&gt;&lt;property id=&quot;20307&quot; value=&quot;848&quot;/&gt;&lt;/object&gt;&lt;object type=&quot;3&quot; unique_id=&quot;10134&quot;&gt;&lt;property id=&quot;20148&quot; value=&quot;5&quot;/&gt;&lt;property id=&quot;20300&quot; value=&quot;Slide 20&quot;/&gt;&lt;property id=&quot;20307&quot; value=&quot;849&quot;/&gt;&lt;/object&gt;&lt;object type=&quot;3&quot; unique_id=&quot;10135&quot;&gt;&lt;property id=&quot;20148&quot; value=&quot;5&quot;/&gt;&lt;property id=&quot;20300&quot; value=&quot;Slide 21 - &amp;quot;Financial Position – A “picture” at a point in time&amp;quot;&quot;/&gt;&lt;property id=&quot;20307&quot; value=&quot;850&quot;/&gt;&lt;/object&gt;&lt;object type=&quot;3&quot; unique_id=&quot;10136&quot;&gt;&lt;property id=&quot;20148&quot; value=&quot;5&quot;/&gt;&lt;property id=&quot;20300&quot; value=&quot;Slide 22&quot;/&gt;&lt;property id=&quot;20307&quot; value=&quot;851&quot;/&gt;&lt;/object&gt;&lt;object type=&quot;3&quot; unique_id=&quot;10137&quot;&gt;&lt;property id=&quot;20148&quot; value=&quot;5&quot;/&gt;&lt;property id=&quot;20300&quot; value=&quot;Slide 23 - &amp;quot;Recurrent -V- Capital Income and Expenses&amp;quot;&quot;/&gt;&lt;property id=&quot;20307&quot; value=&quot;971&quot;/&gt;&lt;/object&gt;&lt;object type=&quot;3&quot; unique_id=&quot;10138&quot;&gt;&lt;property id=&quot;20148&quot; value=&quot;5&quot;/&gt;&lt;property id=&quot;20300&quot; value=&quot;Slide 24 - &amp;quot;Recurrent -V- Capital Income and Expenses&amp;quot;&quot;/&gt;&lt;property id=&quot;20307&quot; value=&quot;972&quot;/&gt;&lt;/object&gt;&lt;object type=&quot;3&quot; unique_id=&quot;10139&quot;&gt;&lt;property id=&quot;20148&quot; value=&quot;5&quot;/&gt;&lt;property id=&quot;20300&quot; value=&quot;Slide 25 - &amp;quot;The “Aim” of the Game&amp;quot;&quot;/&gt;&lt;property id=&quot;20307&quot; value=&quot;854&quot;/&gt;&lt;/object&gt;&lt;object type=&quot;3&quot; unique_id=&quot;10140&quot;&gt;&lt;property id=&quot;20148&quot; value=&quot;5&quot;/&gt;&lt;property id=&quot;20300&quot; value=&quot;Slide 26 - &amp;quot;The “Aim” of the Game&amp;quot;&quot;/&gt;&lt;property id=&quot;20307&quot; value=&quot;855&quot;/&gt;&lt;/object&gt;&lt;object type=&quot;3&quot; unique_id=&quot;10141&quot;&gt;&lt;property id=&quot;20148&quot; value=&quot;5&quot;/&gt;&lt;property id=&quot;20300&quot; value=&quot;Slide 27 - &amp;quot;The value of the entity grows by $100&amp;quot;&quot;/&gt;&lt;property id=&quot;20307&quot; value=&quot;856&quot;/&gt;&lt;/object&gt;&lt;object type=&quot;3&quot; unique_id=&quot;10142&quot;&gt;&lt;property id=&quot;20148&quot; value=&quot;5&quot;/&gt;&lt;property id=&quot;20300&quot; value=&quot;Slide 28 - &amp;quot;Reinvest $100 on a building&amp;quot;&quot;/&gt;&lt;property id=&quot;20307&quot; value=&quot;857&quot;/&gt;&lt;/object&gt;&lt;object type=&quot;3&quot; unique_id=&quot;10143&quot;&gt;&lt;property id=&quot;20148&quot; value=&quot;5&quot;/&gt;&lt;property id=&quot;20300&quot; value=&quot;Slide 29 - &amp;quot;Somerset Example School  Profit and Loss and other comprehensive income&amp;quot;&quot;/&gt;&lt;property id=&quot;20307&quot; value=&quot;1556&quot;/&gt;&lt;/object&gt;&lt;object type=&quot;3&quot; unique_id=&quot;10144&quot;&gt;&lt;property id=&quot;20148&quot; value=&quot;5&quot;/&gt;&lt;property id=&quot;20300&quot; value=&quot;Slide 30 - &amp;quot;Somerset Example School Statement of Financial Position&amp;quot;&quot;/&gt;&lt;property id=&quot;20307&quot; value=&quot;1333&quot;/&gt;&lt;/object&gt;&lt;object type=&quot;3&quot; unique_id=&quot;10145&quot;&gt;&lt;property id=&quot;20148&quot; value=&quot;5&quot;/&gt;&lt;property id=&quot;20300&quot; value=&quot;Slide 31 - &amp;quot;Somerset Example School Statement of Cash Flows&amp;quot;&quot;/&gt;&lt;property id=&quot;20307&quot; value=&quot;1334&quot;/&gt;&lt;/object&gt;&lt;object type=&quot;3&quot; unique_id=&quot;10146&quot;&gt;&lt;property id=&quot;20148&quot; value=&quot;5&quot;/&gt;&lt;property id=&quot;20300&quot; value=&quot;Slide 32&quot;/&gt;&lt;property id=&quot;20307&quot; value=&quot;1574&quot;/&gt;&lt;/object&gt;&lt;object type=&quot;3&quot; unique_id=&quot;10147&quot;&gt;&lt;property id=&quot;20148&quot; value=&quot;5&quot;/&gt;&lt;property id=&quot;20300&quot; value=&quot;Slide 33 - &amp;quot;Benchmarks – A Point of Reference&amp;quot;&quot;/&gt;&lt;property id=&quot;20307&quot; value=&quot;1135&quot;/&gt;&lt;/object&gt;&lt;object type=&quot;3&quot; unique_id=&quot;10148&quot;&gt;&lt;property id=&quot;20148&quot; value=&quot;5&quot;/&gt;&lt;property id=&quot;20300&quot; value=&quot;Slide 34 - &amp;quot;Use Ratios and benchmarks to&amp;quot;&quot;/&gt;&lt;property id=&quot;20307&quot; value=&quot;988&quot;/&gt;&lt;/object&gt;&lt;object type=&quot;3&quot; unique_id=&quot;10149&quot;&gt;&lt;property id=&quot;20148&quot; value=&quot;5&quot;/&gt;&lt;property id=&quot;20300&quot; value=&quot;Slide 35 - &amp;quot;Important Financial Goals and Questions&amp;quot;&quot;/&gt;&lt;property id=&quot;20307&quot; value=&quot;1337&quot;/&gt;&lt;/object&gt;&lt;object type=&quot;3&quot; unique_id=&quot;10150&quot;&gt;&lt;property id=&quot;20148&quot; value=&quot;5&quot;/&gt;&lt;property id=&quot;20300&quot; value=&quot;Slide 36&quot;/&gt;&lt;property id=&quot;20307&quot; value=&quot;1148&quot;/&gt;&lt;/object&gt;&lt;object type=&quot;3&quot; unique_id=&quot;10151&quot;&gt;&lt;property id=&quot;20148&quot; value=&quot;5&quot;/&gt;&lt;property id=&quot;20300&quot; value=&quot;Slide 37 - &amp;quot;Calculation of Net Operating Margin - example&amp;quot;&quot;/&gt;&lt;property id=&quot;20307&quot; value=&quot;1000&quot;/&gt;&lt;/object&gt;&lt;object type=&quot;3&quot; unique_id=&quot;10152&quot;&gt;&lt;property id=&quot;20148&quot; value=&quot;5&quot;/&gt;&lt;property id=&quot;20300&quot; value=&quot;Slide 38 - &amp;quot;Example School 2020  Net Operating Margin – page 15 Comparative Report &amp;quot;&quot;/&gt;&lt;property id=&quot;20307&quot; value=&quot;1301&quot;/&gt;&lt;/object&gt;&lt;object type=&quot;3&quot; unique_id=&quot;10153&quot;&gt;&lt;property id=&quot;20148&quot; value=&quot;5&quot;/&gt;&lt;property id=&quot;20300&quot; value=&quot;Slide 39 - &amp;quot;Example School  Net Operating Margin trend – page 12 Historical Report&amp;quot;&quot;/&gt;&lt;property id=&quot;20307&quot; value=&quot;1537&quot;/&gt;&lt;/object&gt;&lt;object type=&quot;3&quot; unique_id=&quot;10154&quot;&gt;&lt;property id=&quot;20148&quot; value=&quot;5&quot;/&gt;&lt;property id=&quot;20300&quot; value=&quot;Slide 40 - &amp;quot;Example School 2020  Income per student – page 10 Comparative Report&amp;quot;&quot;/&gt;&lt;property id=&quot;20307&quot; value=&quot;1302&quot;/&gt;&lt;/object&gt;&lt;object type=&quot;3&quot; unique_id=&quot;10155&quot;&gt;&lt;property id=&quot;20148&quot; value=&quot;5&quot;/&gt;&lt;property id=&quot;20300&quot; value=&quot;Slide 41 - &amp;quot;Example School 2020  Expenditure – page 12 Comparative Report&amp;quot;&quot;/&gt;&lt;property id=&quot;20307&quot; value=&quot;1303&quot;/&gt;&lt;/object&gt;&lt;object type=&quot;3&quot; unique_id=&quot;10156&quot;&gt;&lt;property id=&quot;20148&quot; value=&quot;5&quot;/&gt;&lt;property id=&quot;20300&quot; value=&quot;Slide 42 - &amp;quot;Student/Teacher ratio&amp;quot;&quot;/&gt;&lt;property id=&quot;20307&quot; value=&quot;1158&quot;/&gt;&lt;/object&gt;&lt;object type=&quot;3&quot; unique_id=&quot;10157&quot;&gt;&lt;property id=&quot;20148&quot; value=&quot;5&quot;/&gt;&lt;property id=&quot;20300&quot; value=&quot;Slide 43 - &amp;quot;Example School 2020  Primary Staff ratios – page 14 Comparative Report&amp;quot;&quot;/&gt;&lt;property id=&quot;20307&quot; value=&quot;1304&quot;/&gt;&lt;/object&gt;&lt;object type=&quot;3&quot; unique_id=&quot;10158&quot;&gt;&lt;property id=&quot;20148&quot; value=&quot;5&quot;/&gt;&lt;property id=&quot;20300&quot; value=&quot;Slide 44 - &amp;quot;Example School 2020  Secondary Staff ratios – page 14 Comparative Report&amp;quot;&quot;/&gt;&lt;property id=&quot;20307&quot; value=&quot;1305&quot;/&gt;&lt;/object&gt;&lt;object type=&quot;3&quot; unique_id=&quot;10159&quot;&gt;&lt;property id=&quot;20148&quot; value=&quot;5&quot;/&gt;&lt;property id=&quot;20300&quot; value=&quot;Slide 45 - &amp;quot;Example School  Primary staff ratio trends – page 10 Historical Report&amp;quot;&quot;/&gt;&lt;property id=&quot;20307&quot; value=&quot;1410&quot;/&gt;&lt;/object&gt;&lt;object type=&quot;3&quot; unique_id=&quot;10160&quot;&gt;&lt;property id=&quot;20148&quot; value=&quot;5&quot;/&gt;&lt;property id=&quot;20300&quot; value=&quot;Slide 46 - &amp;quot;Example School  Secondary staff ratio trends – page 11 Historical Report&amp;quot;&quot;/&gt;&lt;property id=&quot;20307&quot; value=&quot;1533&quot;/&gt;&lt;/object&gt;&lt;object type=&quot;3&quot; unique_id=&quot;10161&quot;&gt;&lt;property id=&quot;20148&quot; value=&quot;5&quot;/&gt;&lt;property id=&quot;20300&quot; value=&quot;Slide 47 - &amp;quot;Example School  Net Operating Margin trend – page 12 Historical Report&amp;quot;&quot;/&gt;&lt;property id=&quot;20307&quot; value=&quot;1530&quot;/&gt;&lt;/object&gt;&lt;object type=&quot;3&quot; unique_id=&quot;10162&quot;&gt;&lt;property id=&quot;20148&quot; value=&quot;5&quot;/&gt;&lt;property id=&quot;20300&quot; value=&quot;Slide 48&quot;/&gt;&lt;property id=&quot;20307&quot; value=&quot;1162&quot;/&gt;&lt;/object&gt;&lt;object type=&quot;3&quot; unique_id=&quot;10163&quot;&gt;&lt;property id=&quot;20148&quot; value=&quot;5&quot;/&gt;&lt;property id=&quot;20300&quot; value=&quot;Slide 49 - &amp;quot;Working Capital Ratio&amp;quot;&quot;/&gt;&lt;property id=&quot;20307&quot; value=&quot;1531&quot;/&gt;&lt;/object&gt;&lt;object type=&quot;3&quot; unique_id=&quot;10164&quot;&gt;&lt;property id=&quot;20148&quot; value=&quot;5&quot;/&gt;&lt;property id=&quot;20300&quot; value=&quot;Slide 50 - &amp;quot;Cash Reserves  (measured in months of operating expenditure)&amp;quot;&quot;/&gt;&lt;property id=&quot;20307&quot; value=&quot;1575&quot;/&gt;&lt;/object&gt;&lt;object type=&quot;3&quot; unique_id=&quot;10165&quot;&gt;&lt;property id=&quot;20148&quot; value=&quot;5&quot;/&gt;&lt;property id=&quot;20300&quot; value=&quot;Slide 51 - &amp;quot;Example School  Liquidity trends - page 3 of the Historical Report&amp;quot;&quot;/&gt;&lt;property id=&quot;20307&quot; value=&quot;1532&quot;/&gt;&lt;/object&gt;&lt;object type=&quot;3&quot; unique_id=&quot;10166&quot;&gt;&lt;property id=&quot;20148&quot; value=&quot;5&quot;/&gt;&lt;property id=&quot;20300&quot; value=&quot;Slide 52&quot;/&gt;&lt;property id=&quot;20307&quot; value=&quot;1168&quot;/&gt;&lt;/object&gt;&lt;object type=&quot;3&quot; unique_id=&quot;10167&quot;&gt;&lt;property id=&quot;20148&quot; value=&quot;5&quot;/&gt;&lt;property id=&quot;20300&quot; value=&quot;Slide 53 - &amp;quot;Debt per student (excluding right of use)&amp;quot;&quot;/&gt;&lt;property id=&quot;20307&quot; value=&quot;1418&quot;/&gt;&lt;/object&gt;&lt;object type=&quot;3&quot; unique_id=&quot;10168&quot;&gt;&lt;property id=&quot;20148&quot; value=&quot;5&quot;/&gt;&lt;property id=&quot;20300&quot; value=&quot;Slide 54 - &amp;quot;Debt Servicing Cover&amp;quot;&quot;/&gt;&lt;property id=&quot;20307&quot; value=&quot;1576&quot;/&gt;&lt;/object&gt;&lt;object type=&quot;3&quot; unique_id=&quot;10169&quot;&gt;&lt;property id=&quot;20148&quot; value=&quot;5&quot;/&gt;&lt;property id=&quot;20300&quot; value=&quot;Slide 55 - &amp;quot;Debt / EBIDA&amp;quot;&quot;/&gt;&lt;property id=&quot;20307&quot; value=&quot;1541&quot;/&gt;&lt;/object&gt;&lt;object type=&quot;3&quot; unique_id=&quot;10170&quot;&gt;&lt;property id=&quot;20148&quot; value=&quot;5&quot;/&gt;&lt;property id=&quot;20300&quot; value=&quot;Slide 56 - &amp;quot;Example School 2020  Debt Ratios – page 9 Comparative Report&amp;quot;&quot;/&gt;&lt;property id=&quot;20307&quot; value=&quot;1419&quot;/&gt;&lt;/object&gt;&lt;object type=&quot;3&quot; unique_id=&quot;10171&quot;&gt;&lt;property id=&quot;20148&quot; value=&quot;5&quot;/&gt;&lt;property id=&quot;20300&quot; value=&quot;Slide 57 - &amp;quot;Example School  Debt ratios trend – page 6 Historical Report&amp;quot;&quot;/&gt;&lt;property id=&quot;20307&quot; value=&quot;1540&quot;/&gt;&lt;/object&gt;&lt;object type=&quot;3&quot; unique_id=&quot;10172&quot;&gt;&lt;property id=&quot;20148&quot; value=&quot;5&quot;/&gt;&lt;property id=&quot;20300&quot; value=&quot;Slide 58 - &amp;quot;Depreciation Impact&amp;quot;&quot;/&gt;&lt;property id=&quot;20307&quot; value=&quot;1424&quot;/&gt;&lt;/object&gt;&lt;object type=&quot;3&quot; unique_id=&quot;10173&quot;&gt;&lt;property id=&quot;20148&quot; value=&quot;5&quot;/&gt;&lt;property id=&quot;20300&quot; value=&quot;Slide 59 - &amp;quot;Reinvestment ratio&amp;quot;&quot;/&gt;&lt;property id=&quot;20307&quot; value=&quot;1425&quot;/&gt;&lt;/object&gt;&lt;object type=&quot;3&quot; unique_id=&quot;10174&quot;&gt;&lt;property id=&quot;20148&quot; value=&quot;5&quot;/&gt;&lt;property id=&quot;20300&quot; value=&quot;Slide 60 - &amp;quot;Example School  Asset reinvestment ratios trend – page 5 Historical Report&amp;quot;&quot;/&gt;&lt;property id=&quot;20307&quot; value=&quot;1542&quot;/&gt;&lt;/object&gt;&lt;object type=&quot;3&quot; unique_id=&quot;10175&quot;&gt;&lt;property id=&quot;20148&quot; value=&quot;5&quot;/&gt;&lt;property id=&quot;20300&quot; value=&quot;Slide 61 - &amp;quot;Somerset Example School Sustainability – 2020 12.4% Net Operating Margin&amp;quot;&quot;/&gt;&lt;property id=&quot;20307&quot; value=&quot;1543&quot;/&gt;&lt;/object&gt;&lt;object type=&quot;3&quot; unique_id=&quot;10176&quot;&gt;&lt;property id=&quot;20148&quot; value=&quot;5&quot;/&gt;&lt;property id=&quot;20300&quot; value=&quot;Slide 62 - &amp;quot;Example School indications&amp;quot;&quot;/&gt;&lt;property id=&quot;20307&quot; value=&quot;1311&quot;/&gt;&lt;/object&gt;&lt;object type=&quot;3&quot; unique_id=&quot;10177&quot;&gt;&lt;property id=&quot;20148&quot; value=&quot;5&quot;/&gt;&lt;property id=&quot;20300&quot; value=&quot;Slide 63&quot;/&gt;&lt;property id=&quot;20307&quot; value=&quot;1182&quot;/&gt;&lt;/object&gt;&lt;object type=&quot;3&quot; unique_id=&quot;10178&quot;&gt;&lt;property id=&quot;20148&quot; value=&quot;5&quot;/&gt;&lt;property id=&quot;20300&quot; value=&quot;Slide 64 - &amp;quot;Budgets must reconcile&amp;quot;&quot;/&gt;&lt;property id=&quot;20307&quot; value=&quot;1361&quot;/&gt;&lt;/object&gt;&lt;object type=&quot;3&quot; unique_id=&quot;10179&quot;&gt;&lt;property id=&quot;20148&quot; value=&quot;5&quot;/&gt;&lt;property id=&quot;20300&quot; value=&quot;Slide 65&quot;/&gt;&lt;property id=&quot;20307&quot; value=&quot;1561&quot;/&gt;&lt;/object&gt;&lt;object type=&quot;3&quot; unique_id=&quot;10180&quot;&gt;&lt;property id=&quot;20148&quot; value=&quot;5&quot;/&gt;&lt;property id=&quot;20300&quot; value=&quot;Slide 66 - &amp;quot;Strategic Budget – at least 5 years into the future&amp;quot;&quot;/&gt;&lt;property id=&quot;20307&quot; value=&quot;1184&quot;/&gt;&lt;/object&gt;&lt;object type=&quot;3&quot; unique_id=&quot;10181&quot;&gt;&lt;property id=&quot;20148&quot; value=&quot;5&quot;/&gt;&lt;property id=&quot;20300&quot; value=&quot;Slide 67&quot;/&gt;&lt;property id=&quot;20307&quot; value=&quot;1579&quot;/&gt;&lt;/object&gt;&lt;object type=&quot;3&quot; unique_id=&quot;10182&quot;&gt;&lt;property id=&quot;20148&quot; value=&quot;5&quot;/&gt;&lt;property id=&quot;20300&quot; value=&quot;Slide 68&quot;/&gt;&lt;property id=&quot;20307&quot; value=&quot;1580&quot;/&gt;&lt;/object&gt;&lt;object type=&quot;3&quot; unique_id=&quot;10183&quot;&gt;&lt;property id=&quot;20148&quot; value=&quot;5&quot;/&gt;&lt;property id=&quot;20300&quot; value=&quot;Slide 69&quot;/&gt;&lt;property id=&quot;20307&quot; value=&quot;1581&quot;/&gt;&lt;/object&gt;&lt;object type=&quot;3&quot; unique_id=&quot;10184&quot;&gt;&lt;property id=&quot;20148&quot; value=&quot;5&quot;/&gt;&lt;property id=&quot;20300&quot; value=&quot;Slide 70 - &amp;quot;Somerset Key Indicator (SKI) Report&amp;quot;&quot;/&gt;&lt;property id=&quot;20307&quot; value=&quot;1185&quot;/&gt;&lt;/object&gt;&lt;object type=&quot;3&quot; unique_id=&quot;10185&quot;&gt;&lt;property id=&quot;20148&quot; value=&quot;5&quot;/&gt;&lt;property id=&quot;20300&quot; value=&quot;Slide 71&quot;/&gt;&lt;property id=&quot;20307&quot; value=&quot;1552&quot;/&gt;&lt;/object&gt;&lt;object type=&quot;3&quot; unique_id=&quot;10186&quot;&gt;&lt;property id=&quot;20148&quot; value=&quot;5&quot;/&gt;&lt;property id=&quot;20300&quot; value=&quot;Slide 72&quot;/&gt;&lt;property id=&quot;20307&quot; value=&quot;1578&quot;/&gt;&lt;/object&gt;&lt;object type=&quot;3&quot; unique_id=&quot;10187&quot;&gt;&lt;property id=&quot;20148&quot; value=&quot;5&quot;/&gt;&lt;property id=&quot;20300&quot; value=&quot;Slide 73&quot;/&gt;&lt;property id=&quot;20307&quot; value=&quot;1582&quot;/&gt;&lt;/object&gt;&lt;object type=&quot;3&quot; unique_id=&quot;10188&quot;&gt;&lt;property id=&quot;20148&quot; value=&quot;5&quot;/&gt;&lt;property id=&quot;20300&quot; value=&quot;Slide 74&quot;/&gt;&lt;property id=&quot;20307&quot; value=&quot;1320&quot;/&gt;&lt;/object&gt;&lt;object type=&quot;3&quot; unique_id=&quot;10189&quot;&gt;&lt;property id=&quot;20148&quot; value=&quot;5&quot;/&gt;&lt;property id=&quot;20300&quot; value=&quot;Slide 75&quot;/&gt;&lt;property id=&quot;20307&quot; value=&quot;1323&quot;/&gt;&lt;/object&gt;&lt;object type=&quot;3&quot; unique_id=&quot;10190&quot;&gt;&lt;property id=&quot;20148&quot; value=&quot;5&quot;/&gt;&lt;property id=&quot;20300&quot; value=&quot;Slide 76&quot;/&gt;&lt;property id=&quot;20307&quot; value=&quot;1324&quot;/&gt;&lt;/object&gt;&lt;object type=&quot;3&quot; unique_id=&quot;10191&quot;&gt;&lt;property id=&quot;20148&quot; value=&quot;5&quot;/&gt;&lt;property id=&quot;20300&quot; value=&quot;Slide 77 - &amp;quot;Case study – benchmarking works&amp;quot;&quot;/&gt;&lt;property id=&quot;20307&quot; value=&quot;1553&quot;/&gt;&lt;/object&gt;&lt;object type=&quot;3&quot; unique_id=&quot;10192&quot;&gt;&lt;property id=&quot;20148&quot; value=&quot;5&quot;/&gt;&lt;property id=&quot;20300&quot; value=&quot;Slide 78 - &amp;quot;Financial Risk Assessment and Mitigation Policy&amp;quot;&quot;/&gt;&lt;property id=&quot;20307&quot; value=&quot;1509&quot;/&gt;&lt;/object&gt;&lt;object type=&quot;3&quot; unique_id=&quot;10193&quot;&gt;&lt;property id=&quot;20148&quot; value=&quot;5&quot;/&gt;&lt;property id=&quot;20300&quot; value=&quot;Slide 79 - &amp;quot;Summary&amp;quot;&quot;/&gt;&lt;property id=&quot;20307&quot; value=&quot;1380&quot;/&gt;&lt;/object&gt;&lt;object type=&quot;3&quot; unique_id=&quot;10194&quot;&gt;&lt;property id=&quot;20148&quot; value=&quot;5&quot;/&gt;&lt;property id=&quot;20300&quot; value=&quot;Slide 80 - &amp;quot;Definition of a Financially Sustainable School (Somerset, 2017)&amp;quot;&quot;/&gt;&lt;property id=&quot;20307&quot; value=&quot;1043&quot;/&gt;&lt;/object&gt;&lt;object type=&quot;3&quot; unique_id=&quot;10195&quot;&gt;&lt;property id=&quot;20148&quot; value=&quot;5&quot;/&gt;&lt;property id=&quot;20300&quot; value=&quot;Slide 81 - &amp;quot;School is a reservoir of cash assets &amp;quot;&quot;/&gt;&lt;property id=&quot;20307&quot; value=&quot;1204&quot;/&gt;&lt;/object&gt;&lt;object type=&quot;3&quot; unique_id=&quot;10196&quot;&gt;&lt;property id=&quot;20148&quot; value=&quot;5&quot;/&gt;&lt;property id=&quot;20300&quot; value=&quot;Slide 82 - &amp;quot;For further details contact&amp;quot;&quot;/&gt;&lt;property id=&quot;20307&quot; value=&quot;1045&quot;/&gt;&lt;/object&gt;&lt;/object&gt;&lt;object type=&quot;8&quot; unique_id=&quot;102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E1233F0D2B295E4182BDF5E5F773E67B" ma:contentTypeVersion="4" ma:contentTypeDescription="WebCM Documents Content Type" ma:contentTypeScope="" ma:versionID="e7fdf1e19667b1b04682cedc8c5d3ea2">
  <xsd:schema xmlns:xsd="http://www.w3.org/2001/XMLSchema" xmlns:xs="http://www.w3.org/2001/XMLSchema" xmlns:p="http://schemas.microsoft.com/office/2006/metadata/properties" xmlns:ns1="http://schemas.microsoft.com/sharepoint/v3" xmlns:ns2="333c6d5a-a791-4d07-8909-420569671128" xmlns:ns3="9ea43d84-5466-46df-83b3-8bfe0d77918b" targetNamespace="http://schemas.microsoft.com/office/2006/metadata/properties" ma:root="true" ma:fieldsID="62980f94efe2dd31d45f3aad9c1f1712" ns1:_="" ns2:_="" ns3:_="">
    <xsd:import namespace="http://schemas.microsoft.com/sharepoint/v3"/>
    <xsd:import namespace="333c6d5a-a791-4d07-8909-420569671128"/>
    <xsd:import namespace="9ea43d84-5466-46df-83b3-8bfe0d77918b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2:PublishingStartDate" minOccurs="0"/>
                <xsd:element ref="ns1:PublishingExpirationDate" minOccurs="0"/>
                <xsd:element ref="ns1:DEECD_Expired" minOccurs="0"/>
                <xsd:element ref="ns3:pfad5814e62747ed9f131defefc62dac" minOccurs="0"/>
                <xsd:element ref="ns3:a319977fc8504e09982f090ae1d7c602" minOccurs="0"/>
                <xsd:element ref="ns3:ofbb8b9a280a423a91cf717fb81349cd" minOccurs="0"/>
                <xsd:element ref="ns3:b1688cb4a3a940449dc8286705012a4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8" nillable="true" ma:displayName="Description" ma:internalName="DEECD_Description">
      <xsd:simpleType>
        <xsd:restriction base="dms:Note">
          <xsd:maxLength value="255"/>
        </xsd:restriction>
      </xsd:simpleType>
    </xsd:element>
    <xsd:element name="DEECD_Publisher" ma:index="9" nillable="true" ma:displayName="Publisher" ma:default="Department of Education and early Childhood Development" ma:internalName="DEECD_Publisher">
      <xsd:simpleType>
        <xsd:restriction base="dms:Text"/>
      </xsd:simpleType>
    </xsd:element>
    <xsd:element name="DEECD_Keywords" ma:index="14" nillable="true" ma:displayName="Keywords" ma:internalName="DEECD_Keywords">
      <xsd:simpleType>
        <xsd:restriction base="dms:Note">
          <xsd:maxLength value="255"/>
        </xsd:restriction>
      </xsd:simpleType>
    </xsd:element>
    <xsd:element name="PublishingExpirationDate" ma:index="16" nillable="true" ma:displayName="Scheduling End Date" ma:internalName="PublishingExpirationDate">
      <xsd:simpleType>
        <xsd:restriction base="dms:Unknown"/>
      </xsd:simpleType>
    </xsd:element>
    <xsd:element name="DEECD_Expired" ma:index="17" nillable="true" ma:displayName="Expired" ma:default="0" ma:internalName="DEECD_Expir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c6d5a-a791-4d07-8909-420569671128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43d84-5466-46df-83b3-8bfe0d77918b" elementFormDefault="qualified">
    <xsd:import namespace="http://schemas.microsoft.com/office/2006/documentManagement/types"/>
    <xsd:import namespace="http://schemas.microsoft.com/office/infopath/2007/PartnerControls"/>
    <xsd:element name="pfad5814e62747ed9f131defefc62dac" ma:index="18" nillable="true" ma:taxonomy="true" ma:internalName="pfad5814e62747ed9f131defefc62dac" ma:taxonomyFieldName="DEECD_SubjectCategory" ma:displayName="Subject Category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19" nillable="true" ma:taxonomy="true" ma:internalName="a319977fc8504e09982f090ae1d7c602" ma:taxonomyFieldName="DEECD_ItemType" ma:displayName="Item Type" ma:default="15;#Page|eb523acf-a821-456c-a76b-7607578309d7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0" nillable="true" ma:taxonomy="true" ma:internalName="ofbb8b9a280a423a91cf717fb81349cd" ma:taxonomyFieldName="DEECD_Author" ma:displayName="Author" ma:default="19;#VRQA|8ecb8a11-c424-4b73-ad34-eadad919d3e3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1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ECD_Publisher xmlns="http://schemas.microsoft.com/sharepoint/v3">Department of Education and early Childhood Development</DEECD_Publisher>
    <ofbb8b9a280a423a91cf717fb81349cd xmlns="9ea43d84-5466-46df-83b3-8bfe0d7791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VRQA</TermName>
          <TermId xmlns="http://schemas.microsoft.com/office/infopath/2007/PartnerControls">8ecb8a11-c424-4b73-ad34-eadad919d3e3</TermId>
        </TermInfo>
      </Terms>
    </ofbb8b9a280a423a91cf717fb81349cd>
    <pfad5814e62747ed9f131defefc62dac xmlns="9ea43d84-5466-46df-83b3-8bfe0d77918b">
      <Terms xmlns="http://schemas.microsoft.com/office/infopath/2007/PartnerControls"/>
    </pfad5814e62747ed9f131defefc62dac>
    <b1688cb4a3a940449dc8286705012a42 xmlns="9ea43d84-5466-46df-83b3-8bfe0d77918b">
      <Terms xmlns="http://schemas.microsoft.com/office/infopath/2007/PartnerControls"/>
    </b1688cb4a3a940449dc8286705012a42>
    <DEECD_Expired xmlns="http://schemas.microsoft.com/sharepoint/v3">false</DEECD_Expired>
    <DEECD_Keywords xmlns="http://schemas.microsoft.com/sharepoint/v3" xsi:nil="true"/>
    <PublishingStartDate xmlns="333c6d5a-a791-4d07-8909-420569671128" xsi:nil="true"/>
    <PublishingExpirationDate xmlns="http://schemas.microsoft.com/sharepoint/v3" xsi:nil="true"/>
    <a319977fc8504e09982f090ae1d7c602 xmlns="9ea43d84-5466-46df-83b3-8bfe0d77918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Page</TermName>
          <TermId xmlns="http://schemas.microsoft.com/office/infopath/2007/PartnerControls">eb523acf-a821-456c-a76b-7607578309d7</TermId>
        </TermInfo>
      </Terms>
    </a319977fc8504e09982f090ae1d7c602>
    <DEECD_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F78FCE-F764-438B-B530-D9BA84351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EC57E2-37D1-4CB9-8A4E-AC105799F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3c6d5a-a791-4d07-8909-420569671128"/>
    <ds:schemaRef ds:uri="9ea43d84-5466-46df-83b3-8bfe0d779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681F0D-E23D-4930-BF26-E6BB51879C9F}">
  <ds:schemaRefs>
    <ds:schemaRef ds:uri="86052d6e-bd71-46ce-8ed2-e43ad512d776"/>
    <ds:schemaRef ds:uri="http://schemas.microsoft.com/office/infopath/2007/PartnerControls"/>
    <ds:schemaRef ds:uri="0694e1a0-a5eb-4fca-b3a2-aed025ca51b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sharepoint/v3"/>
    <ds:schemaRef ds:uri="9ea43d84-5466-46df-83b3-8bfe0d77918b"/>
    <ds:schemaRef ds:uri="333c6d5a-a791-4d07-8909-4205696711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14724</TotalTime>
  <Words>3831</Words>
  <Application>Microsoft Office PowerPoint</Application>
  <PresentationFormat>Widescreen</PresentationFormat>
  <Paragraphs>714</Paragraphs>
  <Slides>82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Calibri</vt:lpstr>
      <vt:lpstr>Impact</vt:lpstr>
      <vt:lpstr>Times New Roman</vt:lpstr>
      <vt:lpstr>Wingdings</vt:lpstr>
      <vt:lpstr>Wingdings 2</vt:lpstr>
      <vt:lpstr>Office Theme</vt:lpstr>
      <vt:lpstr>Custom Design</vt:lpstr>
      <vt:lpstr>1_Custom Design</vt:lpstr>
      <vt:lpstr>Victorian Registration and Qualifications Authority Non-Government Schools  Practical Financial Management  </vt:lpstr>
      <vt:lpstr>John Somerset  Analysing schools for 27 years</vt:lpstr>
      <vt:lpstr>PowerPoint Presentation</vt:lpstr>
      <vt:lpstr>Legislation Mandates Financial Viability</vt:lpstr>
      <vt:lpstr>Education and Training Reform Act 2006 (authorised version 2 May 2022)</vt:lpstr>
      <vt:lpstr>PowerPoint Presentation</vt:lpstr>
      <vt:lpstr>VRQA Guidelines – from 1 July 2022</vt:lpstr>
      <vt:lpstr>Education and Training Reform Regulations 2017 (2 May 2022) Schedule 4 – Minimum standards for registration </vt:lpstr>
      <vt:lpstr>PowerPoint Presentation</vt:lpstr>
      <vt:lpstr>PowerPoint Presentation</vt:lpstr>
      <vt:lpstr>VRQA School Financial Capability Self Assessment tool </vt:lpstr>
      <vt:lpstr>PowerPoint Presentation</vt:lpstr>
      <vt:lpstr>Evolving Themes re School Financial Sustainability                                   (no particular order)</vt:lpstr>
      <vt:lpstr>School is a reservoir of cash assets </vt:lpstr>
      <vt:lpstr>Why Parents Choose Independent Schools Independent Schools Australia, revised 2021(collections started in 2006)</vt:lpstr>
      <vt:lpstr>PowerPoint Presentation</vt:lpstr>
      <vt:lpstr>The language of Money</vt:lpstr>
      <vt:lpstr>Communicating Financial Information</vt:lpstr>
      <vt:lpstr>The Players on the Field</vt:lpstr>
      <vt:lpstr>PowerPoint Presentation</vt:lpstr>
      <vt:lpstr>Financial Position – A “picture” at a point in time</vt:lpstr>
      <vt:lpstr>PowerPoint Presentation</vt:lpstr>
      <vt:lpstr>Recurrent -V- Capital Income and Expenses</vt:lpstr>
      <vt:lpstr>Recurrent -V- Capital Income and Expenses</vt:lpstr>
      <vt:lpstr>The “Aim” of the Game</vt:lpstr>
      <vt:lpstr>The “Aim” of the Game</vt:lpstr>
      <vt:lpstr>The value of the entity grows by $100</vt:lpstr>
      <vt:lpstr>Reinvest $100 on a building</vt:lpstr>
      <vt:lpstr>Somerset Example School  Profit and Loss and other comprehensive income</vt:lpstr>
      <vt:lpstr>Somerset Example School Statement of Financial Position</vt:lpstr>
      <vt:lpstr>Somerset Example School Statement of Cash Flows</vt:lpstr>
      <vt:lpstr>PowerPoint Presentation</vt:lpstr>
      <vt:lpstr>Benchmarks – A Point of Reference</vt:lpstr>
      <vt:lpstr>Use Ratios and benchmarks to</vt:lpstr>
      <vt:lpstr>Important Financial Goals and Questions</vt:lpstr>
      <vt:lpstr>PowerPoint Presentation</vt:lpstr>
      <vt:lpstr>Calculation of Net Operating Margin - example</vt:lpstr>
      <vt:lpstr>Example School 2020  Net Operating Margin – page 15 Comparative Report </vt:lpstr>
      <vt:lpstr>Example School  Net Operating Margin trend – page 12 Historical Report</vt:lpstr>
      <vt:lpstr>Example School 2020  Income per student – page 10 Comparative Report</vt:lpstr>
      <vt:lpstr>Example School 2020  Expenditure – page 12 Comparative Report</vt:lpstr>
      <vt:lpstr>Student/Teacher ratio</vt:lpstr>
      <vt:lpstr>Example School 2020  Primary Staff ratios – page 14 Comparative Report</vt:lpstr>
      <vt:lpstr>Example School 2020  Secondary Staff ratios – page 14 Comparative Report</vt:lpstr>
      <vt:lpstr>Example School  Primary staff ratio trends – page 10 Historical Report</vt:lpstr>
      <vt:lpstr>Example School  Secondary staff ratio trends – page 11 Historical Report</vt:lpstr>
      <vt:lpstr>Example School  Net Operating Margin trend – page 12 Historical Report</vt:lpstr>
      <vt:lpstr>PowerPoint Presentation</vt:lpstr>
      <vt:lpstr>Working Capital Ratio</vt:lpstr>
      <vt:lpstr>Cash Reserves  (measured in months of operating expenditure)</vt:lpstr>
      <vt:lpstr>Example School  Liquidity trends - page 3 of the Historical Report</vt:lpstr>
      <vt:lpstr>PowerPoint Presentation</vt:lpstr>
      <vt:lpstr>Debt per student (excluding right of use)</vt:lpstr>
      <vt:lpstr>Debt Servicing Cover</vt:lpstr>
      <vt:lpstr>Debt / EBIDA</vt:lpstr>
      <vt:lpstr>Example School 2020  Debt Ratios – page 9 Comparative Report</vt:lpstr>
      <vt:lpstr>Example School  Debt ratios trend – page 6 Historical Report</vt:lpstr>
      <vt:lpstr>Depreciation Impact</vt:lpstr>
      <vt:lpstr>Reinvestment ratio</vt:lpstr>
      <vt:lpstr>Example School  Asset reinvestment ratios trend – page 5 Historical Report</vt:lpstr>
      <vt:lpstr>Somerset Example School Sustainability – 2020 12.4% Net Operating Margin</vt:lpstr>
      <vt:lpstr>Example School indications</vt:lpstr>
      <vt:lpstr>PowerPoint Presentation</vt:lpstr>
      <vt:lpstr>Budgets must reconcile</vt:lpstr>
      <vt:lpstr>PowerPoint Presentation</vt:lpstr>
      <vt:lpstr>Strategic Budget – at least 5 years into the future</vt:lpstr>
      <vt:lpstr>PowerPoint Presentation</vt:lpstr>
      <vt:lpstr>PowerPoint Presentation</vt:lpstr>
      <vt:lpstr>PowerPoint Presentation</vt:lpstr>
      <vt:lpstr>Somerset Key Indicator (SKI)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– benchmarking works</vt:lpstr>
      <vt:lpstr>Financial Risk Assessment and Mitigation Policy</vt:lpstr>
      <vt:lpstr>Summary</vt:lpstr>
      <vt:lpstr>Definition of a Financially Sustainable School (Somerset, 2017)</vt:lpstr>
      <vt:lpstr>School is a reservoir of cash assets </vt:lpstr>
      <vt:lpstr>For further details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Somerset</dc:creator>
  <cp:lastModifiedBy>Justin Mead</cp:lastModifiedBy>
  <cp:revision>639</cp:revision>
  <cp:lastPrinted>2019-04-30T06:54:29Z</cp:lastPrinted>
  <dcterms:created xsi:type="dcterms:W3CDTF">2011-05-17T04:11:47Z</dcterms:created>
  <dcterms:modified xsi:type="dcterms:W3CDTF">2024-03-13T04:09:39Z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0x0101008840106FE30D4F50BC61A726A7CA6E3800E1233F0D2B295E4182BDF5E5F773E67B</vt:lpwstr>
  </property>
  <property fmtid="{D5CDD505-2E9C-101B-9397-08002B2CF9AE}" pid="3" name="TaxCatchAll">
    <vt:lpwstr>19;#VRQA;#15;#Page</vt:lpwstr>
  </property>
  <property fmtid="{D5CDD505-2E9C-101B-9397-08002B2CF9AE}" pid="4" name="DEECD_Author">
    <vt:lpwstr>19;#VRQA|8ecb8a11-c424-4b73-ad34-eadad919d3e3</vt:lpwstr>
  </property>
  <property fmtid="{D5CDD505-2E9C-101B-9397-08002B2CF9AE}" pid="5" name="DEECD_SubjectCategory">
    <vt:lpwstr/>
  </property>
  <property fmtid="{D5CDD505-2E9C-101B-9397-08002B2CF9AE}" pid="6" name="DEECD_ItemType">
    <vt:lpwstr>15;#Page|eb523acf-a821-456c-a76b-7607578309d7</vt:lpwstr>
  </property>
  <property fmtid="{D5CDD505-2E9C-101B-9397-08002B2CF9AE}" pid="7" name="DEECD_Audience">
    <vt:lpwstr/>
  </property>
</Properties>
</file>